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94"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93" r:id="rId31"/>
    <p:sldId id="29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Состав акционеров - владельцев более 5% уставного капитала ПАО "МРСК Юга" на 30.09.2017</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20"/>
      <c:rotY val="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78828828828829"/>
          <c:y val="0.22536336324542974"/>
          <c:w val="0.8254504504504504"/>
          <c:h val="0.46674468683933212"/>
        </c:manualLayout>
      </c:layout>
      <c:pie3DChart>
        <c:varyColors val="1"/>
        <c:ser>
          <c:idx val="0"/>
          <c:order val="0"/>
          <c:tx>
            <c:strRef>
              <c:f>Лист1!$C$1</c:f>
              <c:strCache>
                <c:ptCount val="1"/>
                <c:pt idx="0">
                  <c:v>Состав акционеров на 13.03.2017 (последнюю дату закрытия реестра владельцев именных ценных бумаг)</c:v>
                </c:pt>
              </c:strCache>
            </c:strRef>
          </c:tx>
          <c:explosion val="36"/>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Лист1!$B$2:$B$11</c:f>
              <c:strCache>
                <c:ptCount val="4"/>
                <c:pt idx="0">
                  <c:v>Публичное акционерное общество «Российские сети»</c:v>
                </c:pt>
                <c:pt idx="1">
                  <c:v>PROTSVETANIYE HOLDINGS LIMITED</c:v>
                </c:pt>
                <c:pt idx="2">
                  <c:v>Государственная доля</c:v>
                </c:pt>
                <c:pt idx="3">
                  <c:v>Остальные</c:v>
                </c:pt>
              </c:strCache>
            </c:strRef>
          </c:cat>
          <c:val>
            <c:numRef>
              <c:f>Лист1!$C$2:$C$11</c:f>
              <c:numCache>
                <c:formatCode>General</c:formatCode>
                <c:ptCount val="4"/>
                <c:pt idx="0">
                  <c:v>65.12</c:v>
                </c:pt>
                <c:pt idx="1">
                  <c:v>7.71</c:v>
                </c:pt>
                <c:pt idx="2">
                  <c:v>0.1</c:v>
                </c:pt>
                <c:pt idx="3" formatCode="0.00">
                  <c:v>27.07</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07"/>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2632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9948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4031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4"/>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693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6278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Только заголовок">
    <p:spTree>
      <p:nvGrpSpPr>
        <p:cNvPr id="1" name=""/>
        <p:cNvGrpSpPr/>
        <p:nvPr/>
      </p:nvGrpSpPr>
      <p:grpSpPr>
        <a:xfrm>
          <a:off x="0" y="0"/>
          <a:ext cx="0" cy="0"/>
          <a:chOff x="0" y="0"/>
          <a:chExt cx="0" cy="0"/>
        </a:xfrm>
      </p:grpSpPr>
      <p:sp>
        <p:nvSpPr>
          <p:cNvPr id="4" name="Slide Number Placeholder 5"/>
          <p:cNvSpPr txBox="1">
            <a:spLocks/>
          </p:cNvSpPr>
          <p:nvPr userDrawn="1"/>
        </p:nvSpPr>
        <p:spPr>
          <a:xfrm>
            <a:off x="132506" y="6356450"/>
            <a:ext cx="2132707" cy="364628"/>
          </a:xfrm>
          <a:prstGeom prst="rect">
            <a:avLst/>
          </a:prstGeom>
        </p:spPr>
        <p:txBody>
          <a:bodyPr lIns="91018" tIns="45497" rIns="91018" bIns="45497" anchor="ctr"/>
          <a:lstStyle>
            <a:lvl1pPr algn="l">
              <a:defRPr/>
            </a:lvl1pPr>
          </a:lstStyle>
          <a:p>
            <a:pPr defTabSz="910129" fontAlgn="base">
              <a:spcBef>
                <a:spcPct val="0"/>
              </a:spcBef>
              <a:spcAft>
                <a:spcPct val="0"/>
              </a:spcAft>
              <a:defRPr/>
            </a:pPr>
            <a:endParaRPr lang="en-US" sz="1200" dirty="0" smtClean="0">
              <a:solidFill>
                <a:prstClr val="black">
                  <a:tint val="75000"/>
                </a:prstClr>
              </a:solidFill>
            </a:endParaRPr>
          </a:p>
        </p:txBody>
      </p:sp>
      <p:sp>
        <p:nvSpPr>
          <p:cNvPr id="5" name="Slide Number Placeholder 5"/>
          <p:cNvSpPr>
            <a:spLocks noGrp="1"/>
          </p:cNvSpPr>
          <p:nvPr>
            <p:ph type="sldNum" sz="quarter" idx="10"/>
          </p:nvPr>
        </p:nvSpPr>
        <p:spPr>
          <a:xfrm>
            <a:off x="8471292" y="6356614"/>
            <a:ext cx="439048" cy="364629"/>
          </a:xfrm>
          <a:prstGeom prst="rect">
            <a:avLst/>
          </a:prstGeom>
        </p:spPr>
        <p:txBody>
          <a:bodyPr/>
          <a:lstStyle>
            <a:lvl1pPr algn="r">
              <a:defRPr/>
            </a:lvl1pPr>
          </a:lstStyle>
          <a:p>
            <a:pPr>
              <a:defRPr/>
            </a:pPr>
            <a:fld id="{159025A8-FEA9-47CD-A080-A04B2CC2CF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70805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Заголовок и таблица">
    <p:spTree>
      <p:nvGrpSpPr>
        <p:cNvPr id="1" name=""/>
        <p:cNvGrpSpPr/>
        <p:nvPr/>
      </p:nvGrpSpPr>
      <p:grpSpPr>
        <a:xfrm>
          <a:off x="0" y="0"/>
          <a:ext cx="0" cy="0"/>
          <a:chOff x="0" y="0"/>
          <a:chExt cx="0" cy="0"/>
        </a:xfrm>
      </p:grpSpPr>
      <p:sp>
        <p:nvSpPr>
          <p:cNvPr id="3" name="Таблица 2"/>
          <p:cNvSpPr>
            <a:spLocks noGrp="1"/>
          </p:cNvSpPr>
          <p:nvPr>
            <p:ph type="tbl" idx="1"/>
          </p:nvPr>
        </p:nvSpPr>
        <p:spPr>
          <a:xfrm>
            <a:off x="457200" y="1371600"/>
            <a:ext cx="8229600" cy="5153025"/>
          </a:xfrm>
          <a:prstGeom prst="rect">
            <a:avLst/>
          </a:prstGeom>
        </p:spPr>
        <p:txBody>
          <a:bodyPr/>
          <a:lstStyle/>
          <a:p>
            <a:pPr lvl="0"/>
            <a:endParaRPr lang="ru-RU" noProof="0"/>
          </a:p>
        </p:txBody>
      </p:sp>
      <p:sp>
        <p:nvSpPr>
          <p:cNvPr id="4" name="Заголовок 1"/>
          <p:cNvSpPr>
            <a:spLocks noGrp="1"/>
          </p:cNvSpPr>
          <p:nvPr>
            <p:ph type="title"/>
          </p:nvPr>
        </p:nvSpPr>
        <p:spPr>
          <a:xfrm>
            <a:off x="179512" y="44624"/>
            <a:ext cx="8507288" cy="72008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val="3285633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51"/>
            <a:ext cx="8229600" cy="5851525"/>
          </a:xfrm>
          <a:prstGeom prst="rect">
            <a:avLst/>
          </a:prstGeo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Rectangle 5"/>
          <p:cNvSpPr>
            <a:spLocks noGrp="1" noChangeArrowheads="1"/>
          </p:cNvSpPr>
          <p:nvPr>
            <p:ph type="ftr" sz="quarter" idx="10"/>
          </p:nvPr>
        </p:nvSpPr>
        <p:spPr>
          <a:xfrm>
            <a:off x="3124204" y="6356351"/>
            <a:ext cx="2895600" cy="365124"/>
          </a:xfrm>
          <a:prstGeom prst="rect">
            <a:avLst/>
          </a:prstGeom>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A032E75-6894-4793-9ACC-FC792B74EA7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6021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457200" y="1600204"/>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7971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82"/>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5" name="Нижний колонтитул 4"/>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483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6" name="Нижний колонтитул 5"/>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7" name="Номер слайда 6"/>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257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4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4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8" name="Нижний колонтитул 7"/>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9" name="Номер слайда 8"/>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0552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4" name="Нижний колонтитул 3"/>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5" name="Номер слайда 4"/>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361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432"/>
            <a:ext cx="2133600" cy="365125"/>
          </a:xfrm>
          <a:prstGeom prst="rect">
            <a:avLst/>
          </a:prstGeom>
        </p:spPr>
        <p:txBody>
          <a:bodyPr/>
          <a:lstStyle/>
          <a:p>
            <a:endParaRPr lang="ru-RU" dirty="0">
              <a:solidFill>
                <a:prstClr val="black"/>
              </a:solidFill>
            </a:endParaRPr>
          </a:p>
        </p:txBody>
      </p:sp>
      <p:sp>
        <p:nvSpPr>
          <p:cNvPr id="3" name="Нижний колонтитул 2"/>
          <p:cNvSpPr>
            <a:spLocks noGrp="1"/>
          </p:cNvSpPr>
          <p:nvPr>
            <p:ph type="ftr" sz="quarter" idx="11"/>
          </p:nvPr>
        </p:nvSpPr>
        <p:spPr>
          <a:xfrm>
            <a:off x="3124200" y="6356432"/>
            <a:ext cx="2895600" cy="365125"/>
          </a:xfrm>
          <a:prstGeom prst="rect">
            <a:avLst/>
          </a:prstGeom>
        </p:spPr>
        <p:txBody>
          <a:bodyPr/>
          <a:lstStyle/>
          <a:p>
            <a:endParaRPr lang="ru-RU" dirty="0">
              <a:solidFill>
                <a:prstClr val="black"/>
              </a:solidFill>
            </a:endParaRPr>
          </a:p>
        </p:txBody>
      </p:sp>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159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Rosseti 2">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4999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107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Прямоугольник 13"/>
          <p:cNvSpPr/>
          <p:nvPr userDrawn="1"/>
        </p:nvSpPr>
        <p:spPr>
          <a:xfrm>
            <a:off x="0" y="331018"/>
            <a:ext cx="9144000" cy="318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 name="Номер слайда 5"/>
          <p:cNvSpPr>
            <a:spLocks noGrp="1"/>
          </p:cNvSpPr>
          <p:nvPr>
            <p:ph type="sldNum" sz="quarter" idx="4"/>
          </p:nvPr>
        </p:nvSpPr>
        <p:spPr>
          <a:xfrm>
            <a:off x="8609350" y="285398"/>
            <a:ext cx="5760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ED5F-A6F8-401D-8C6E-1401739B8009}" type="slidenum">
              <a:rPr lang="ru-RU" smtClean="0">
                <a:solidFill>
                  <a:prstClr val="black">
                    <a:tint val="75000"/>
                  </a:prstClr>
                </a:solidFill>
              </a:rPr>
              <a:pPr/>
              <a:t>‹#›</a:t>
            </a:fld>
            <a:endParaRPr lang="ru-RU" dirty="0">
              <a:solidFill>
                <a:prstClr val="black">
                  <a:tint val="75000"/>
                </a:prstClr>
              </a:solidFill>
            </a:endParaRPr>
          </a:p>
        </p:txBody>
      </p:sp>
      <p:pic>
        <p:nvPicPr>
          <p:cNvPr id="16" name="Picture 4" descr="C:\Users\bogomolov_a\Documents\Фирменный_стиль\Россети flat.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002609" y="116632"/>
            <a:ext cx="817371" cy="8603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bogomolov_a\Documents\Фирменный_стиль\Arrow.PNG"/>
          <p:cNvPicPr>
            <a:picLocks noChangeAspect="1" noChangeArrowheads="1"/>
          </p:cNvPicPr>
          <p:nvPr userDrawn="1"/>
        </p:nvPicPr>
        <p:blipFill>
          <a:blip r:embed="rId19">
            <a:extLst>
              <a:ext uri="{BEBA8EAE-BF5A-486C-A8C5-ECC9F3942E4B}">
                <a14:imgProps xmlns:a14="http://schemas.microsoft.com/office/drawing/2010/main">
                  <a14:imgLayer r:embed="rId20">
                    <a14:imgEffect>
                      <a14:brightnessContrast bright="10000" contrast="-15000"/>
                    </a14:imgEffect>
                  </a14:imgLayer>
                </a14:imgProps>
              </a:ext>
              <a:ext uri="{28A0092B-C50C-407E-A947-70E740481C1C}">
                <a14:useLocalDpi xmlns:a14="http://schemas.microsoft.com/office/drawing/2010/main" val="0"/>
              </a:ext>
            </a:extLst>
          </a:blip>
          <a:srcRect/>
          <a:stretch>
            <a:fillRect/>
          </a:stretch>
        </p:blipFill>
        <p:spPr bwMode="auto">
          <a:xfrm>
            <a:off x="245179" y="340180"/>
            <a:ext cx="336917" cy="298878"/>
          </a:xfrm>
          <a:prstGeom prst="rect">
            <a:avLst/>
          </a:prstGeom>
          <a:noFill/>
          <a:extLst>
            <a:ext uri="{909E8E84-426E-40DD-AFC4-6F175D3DCCD1}">
              <a14:hiddenFill xmlns:a14="http://schemas.microsoft.com/office/drawing/2010/main">
                <a:solidFill>
                  <a:srgbClr val="FFFFFF"/>
                </a:solidFill>
              </a14:hiddenFill>
            </a:ext>
          </a:extLst>
        </p:spPr>
      </p:pic>
      <p:sp>
        <p:nvSpPr>
          <p:cNvPr id="18" name="Равнобедренный треугольник 17"/>
          <p:cNvSpPr/>
          <p:nvPr userDrawn="1"/>
        </p:nvSpPr>
        <p:spPr>
          <a:xfrm rot="5400000">
            <a:off x="120075" y="406424"/>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9" name="Равнобедренный треугольник 18"/>
          <p:cNvSpPr/>
          <p:nvPr userDrawn="1"/>
        </p:nvSpPr>
        <p:spPr>
          <a:xfrm>
            <a:off x="452624" y="510541"/>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Равнобедренный треугольник 19"/>
          <p:cNvSpPr/>
          <p:nvPr userDrawn="1"/>
        </p:nvSpPr>
        <p:spPr>
          <a:xfrm rot="10800000">
            <a:off x="443106" y="351790"/>
            <a:ext cx="277261" cy="129727"/>
          </a:xfrm>
          <a:prstGeom prst="triangle">
            <a:avLst>
              <a:gd name="adj" fmla="val 5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209515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6.jpg"/><Relationship Id="rId7" Type="http://schemas.openxmlformats.org/officeDocument/2006/relationships/image" Target="../media/image14.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jpg"/><Relationship Id="rId7" Type="http://schemas.openxmlformats.org/officeDocument/2006/relationships/image" Target="../media/image16.e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package" Target="../embeddings/_____Microsoft_Excel3.xlsx"/><Relationship Id="rId3" Type="http://schemas.openxmlformats.org/officeDocument/2006/relationships/image" Target="../media/image6.jpg"/><Relationship Id="rId7" Type="http://schemas.openxmlformats.org/officeDocument/2006/relationships/image" Target="../media/image18.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package" Target="../embeddings/_____Microsoft_Excel2.xlsx"/><Relationship Id="rId11" Type="http://schemas.openxmlformats.org/officeDocument/2006/relationships/image" Target="../media/image20.emf"/><Relationship Id="rId5" Type="http://schemas.openxmlformats.org/officeDocument/2006/relationships/image" Target="../media/image8.png"/><Relationship Id="rId10" Type="http://schemas.openxmlformats.org/officeDocument/2006/relationships/package" Target="../embeddings/_____Microsoft_Excel4.xlsx"/><Relationship Id="rId4" Type="http://schemas.openxmlformats.org/officeDocument/2006/relationships/image" Target="../media/image7.png"/><Relationship Id="rId9"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1.e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2.e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package" Target="../embeddings/_____Microsoft_Excel5.xlsx"/><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esenkotg\AppData\Local\Microsoft\Windows\Temporary Internet Files\Content.Outlook\4WWCS5OQ\Презентация_Опора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461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p:nvPr/>
        </p:nvPicPr>
        <p:blipFill>
          <a:blip r:embed="rId3">
            <a:extLst>
              <a:ext uri="{28A0092B-C50C-407E-A947-70E740481C1C}">
                <a14:useLocalDpi xmlns:a14="http://schemas.microsoft.com/office/drawing/2010/main" val="0"/>
              </a:ext>
            </a:extLst>
          </a:blip>
          <a:srcRect/>
          <a:stretch>
            <a:fillRect/>
          </a:stretch>
        </p:blipFill>
        <p:spPr bwMode="auto">
          <a:xfrm>
            <a:off x="5139497" y="5965973"/>
            <a:ext cx="2140197" cy="862231"/>
          </a:xfrm>
          <a:prstGeom prst="rect">
            <a:avLst/>
          </a:prstGeom>
          <a:noFill/>
          <a:ln>
            <a:noFill/>
          </a:ln>
        </p:spPr>
      </p:pic>
      <p:pic>
        <p:nvPicPr>
          <p:cNvPr id="15" name="Рисунок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9896" y="5805996"/>
            <a:ext cx="1846551" cy="1052004"/>
          </a:xfrm>
          <a:prstGeom prst="rect">
            <a:avLst/>
          </a:prstGeom>
          <a:noFill/>
          <a:ln>
            <a:noFill/>
          </a:ln>
        </p:spPr>
      </p:pic>
      <p:sp>
        <p:nvSpPr>
          <p:cNvPr id="3" name="TextBox 2"/>
          <p:cNvSpPr txBox="1"/>
          <p:nvPr/>
        </p:nvSpPr>
        <p:spPr>
          <a:xfrm>
            <a:off x="59822" y="4778667"/>
            <a:ext cx="8976674" cy="1015663"/>
          </a:xfrm>
          <a:prstGeom prst="rect">
            <a:avLst/>
          </a:prstGeom>
          <a:noFill/>
        </p:spPr>
        <p:txBody>
          <a:bodyPr wrap="square" lIns="36000" rIns="36000" rtlCol="0">
            <a:spAutoFit/>
          </a:bodyPr>
          <a:lstStyle/>
          <a:p>
            <a:pPr algn="ctr">
              <a:spcBef>
                <a:spcPct val="50000"/>
              </a:spcBef>
            </a:pPr>
            <a:r>
              <a:rPr lang="ru-RU" altLang="ru-RU" sz="2400" b="1" dirty="0">
                <a:solidFill>
                  <a:srgbClr val="000000"/>
                </a:solidFill>
              </a:rPr>
              <a:t>ОСНОВНЫЕ ПОКАЗАТЕЛИ ДЕЯТЕЛЬНОСТИ </a:t>
            </a:r>
            <a:endParaRPr lang="ru-RU" altLang="ru-RU" sz="2400" b="1" dirty="0" smtClean="0">
              <a:solidFill>
                <a:srgbClr val="000000"/>
              </a:solidFill>
            </a:endParaRPr>
          </a:p>
          <a:p>
            <a:pPr algn="ctr">
              <a:spcBef>
                <a:spcPct val="50000"/>
              </a:spcBef>
            </a:pPr>
            <a:r>
              <a:rPr lang="ru-RU" altLang="ru-RU" sz="2400" b="1" dirty="0" smtClean="0">
                <a:solidFill>
                  <a:srgbClr val="000000"/>
                </a:solidFill>
              </a:rPr>
              <a:t>ЗА 9 МЕСЯЦЕВ </a:t>
            </a:r>
            <a:r>
              <a:rPr lang="ru-RU" altLang="ru-RU" sz="2400" b="1" dirty="0">
                <a:solidFill>
                  <a:srgbClr val="000000"/>
                </a:solidFill>
              </a:rPr>
              <a:t>2017 </a:t>
            </a:r>
            <a:r>
              <a:rPr lang="ru-RU" altLang="ru-RU" sz="2400" b="1" dirty="0" smtClean="0">
                <a:solidFill>
                  <a:srgbClr val="000000"/>
                </a:solidFill>
              </a:rPr>
              <a:t>ГОДА</a:t>
            </a:r>
            <a:endParaRPr lang="ru-RU" altLang="ru-RU" sz="2400" b="1" dirty="0">
              <a:solidFill>
                <a:srgbClr val="000000"/>
              </a:solidFill>
            </a:endParaRPr>
          </a:p>
        </p:txBody>
      </p:sp>
    </p:spTree>
    <p:extLst>
      <p:ext uri="{BB962C8B-B14F-4D97-AF65-F5344CB8AC3E}">
        <p14:creationId xmlns:p14="http://schemas.microsoft.com/office/powerpoint/2010/main" val="223232583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10</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
          <p:cNvSpPr txBox="1">
            <a:spLocks noChangeArrowheads="1"/>
          </p:cNvSpPr>
          <p:nvPr/>
        </p:nvSpPr>
        <p:spPr bwMode="auto">
          <a:xfrm>
            <a:off x="3975100" y="485775"/>
            <a:ext cx="50434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РЕШЕНИЯ, ПРИНЯТЫЕ СОВЕТОМ ДИРЕКТОРОВ</a:t>
            </a:r>
            <a:endParaRPr lang="ru-RU" altLang="ru-RU"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2"/>
          <p:cNvSpPr>
            <a:spLocks noChangeArrowheads="1"/>
          </p:cNvSpPr>
          <p:nvPr/>
        </p:nvSpPr>
        <p:spPr bwMode="auto">
          <a:xfrm>
            <a:off x="179387" y="772333"/>
            <a:ext cx="8785225" cy="43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25.08.2017 </a:t>
            </a:r>
            <a:r>
              <a:rPr lang="ru-RU" altLang="ru-RU" sz="1100" b="1" dirty="0">
                <a:solidFill>
                  <a:srgbClr val="002060"/>
                </a:solidFill>
              </a:rPr>
              <a:t>(Протокол № </a:t>
            </a:r>
            <a:r>
              <a:rPr lang="ru-RU" altLang="ru-RU" sz="1100" b="1" dirty="0" smtClean="0">
                <a:solidFill>
                  <a:srgbClr val="002060"/>
                </a:solidFill>
              </a:rPr>
              <a:t>244/2017 </a:t>
            </a:r>
            <a:r>
              <a:rPr lang="ru-RU" altLang="ru-RU" sz="1100" b="1" dirty="0">
                <a:solidFill>
                  <a:srgbClr val="002060"/>
                </a:solidFill>
              </a:rPr>
              <a:t>от </a:t>
            </a:r>
            <a:r>
              <a:rPr lang="ru-RU" altLang="ru-RU" sz="1100" b="1" dirty="0" smtClean="0">
                <a:solidFill>
                  <a:srgbClr val="002060"/>
                </a:solidFill>
              </a:rPr>
              <a:t>28.08.2017</a:t>
            </a:r>
            <a:r>
              <a:rPr lang="ru-RU" altLang="ru-RU" sz="1100" b="1" dirty="0" smtClean="0">
                <a:solidFill>
                  <a:srgbClr val="002060"/>
                </a:solidFill>
              </a:rPr>
              <a:t>)</a:t>
            </a:r>
            <a:endParaRPr lang="ru-RU" altLang="ru-RU" sz="1100" b="1" dirty="0">
              <a:solidFill>
                <a:srgbClr val="002060"/>
              </a:solidFill>
            </a:endParaRPr>
          </a:p>
          <a:p>
            <a:pPr algn="just">
              <a:spcBef>
                <a:spcPct val="0"/>
              </a:spcBef>
              <a:buNone/>
              <a:defRPr/>
            </a:pPr>
            <a:r>
              <a:rPr lang="ru-RU" altLang="ru-RU" sz="1100" dirty="0"/>
              <a:t>Советом директоров </a:t>
            </a:r>
            <a:r>
              <a:rPr lang="ru-RU" altLang="ru-RU" sz="1100" dirty="0" smtClean="0"/>
              <a:t>у</a:t>
            </a:r>
            <a:r>
              <a:rPr lang="ru-RU" sz="1100" dirty="0" smtClean="0"/>
              <a:t>твержден </a:t>
            </a:r>
            <a:r>
              <a:rPr lang="ru-RU" sz="1100" dirty="0"/>
              <a:t>План-график мероприятий ПАО «МРСК Юга» по снижению просроченной дебиторской задолженности за услуги по передаче электрической энергии и урегулированию разногласий, сложившихся на 01.07.2017 г</a:t>
            </a:r>
            <a:r>
              <a:rPr lang="ru-RU" sz="1100" dirty="0" smtClean="0"/>
              <a:t>., рассмотрены отчеты </a:t>
            </a:r>
            <a:r>
              <a:rPr lang="ru-RU" sz="1100" dirty="0"/>
              <a:t>о выполнении ранее утвержденного Советом директоров Общества Плана-графика мероприятий ПАО «МРСК Юга» по снижению просроченной дебиторской задолженности за услуги по передаче электрической энергии и урегулированию разногласий, сложившихся на 01.04.2017 г</a:t>
            </a:r>
            <a:r>
              <a:rPr lang="ru-RU" sz="1100" dirty="0" smtClean="0"/>
              <a:t>., </a:t>
            </a:r>
            <a:r>
              <a:rPr lang="ru-RU" sz="1100" dirty="0"/>
              <a:t>о проведенной работе ПАО «МРСК Юга» в отношении вновь образованной просроченной дебиторской задолженности за услуги по передаче электрической энергии во 2 квартале 2017 </a:t>
            </a:r>
            <a:r>
              <a:rPr lang="ru-RU" sz="1100" dirty="0" smtClean="0"/>
              <a:t>года, </a:t>
            </a:r>
            <a:r>
              <a:rPr lang="ru-RU" sz="1100" dirty="0"/>
              <a:t>о погашении в течение 6 месяцев 2017 года просроченной дебиторской задолженности, сложившейся на 01.01.2017 г</a:t>
            </a:r>
            <a:r>
              <a:rPr lang="ru-RU" sz="1100" dirty="0" smtClean="0"/>
              <a:t>. Также утверждены Программа </a:t>
            </a:r>
            <a:r>
              <a:rPr lang="ru-RU" sz="1100" dirty="0"/>
              <a:t>энергосбережения и повышения энергетической эффективности ПАО «МРСК Юга» на период 2017-2022 гг</a:t>
            </a:r>
            <a:r>
              <a:rPr lang="ru-RU" sz="1100" dirty="0" smtClean="0"/>
              <a:t>., Программа </a:t>
            </a:r>
            <a:r>
              <a:rPr lang="ru-RU" sz="1100" dirty="0"/>
              <a:t>модернизации (реновации) электросетевых объектов ПАО «МРСК Юга» на период 2017-2026 гг.</a:t>
            </a:r>
            <a:r>
              <a:rPr lang="ru-RU" sz="1100" dirty="0" smtClean="0"/>
              <a:t> Принято решение о присоединении </a:t>
            </a:r>
            <a:r>
              <a:rPr lang="ru-RU" sz="1100" dirty="0"/>
              <a:t>к реализации экологической политики в электросетевом </a:t>
            </a:r>
            <a:r>
              <a:rPr lang="ru-RU" sz="1100" dirty="0" smtClean="0"/>
              <a:t>комплексе ПАО «Россети». Рассмотрен отчет о </a:t>
            </a:r>
            <a:r>
              <a:rPr lang="ru-RU" sz="1100" dirty="0"/>
              <a:t>выполнении Плана корректирующих мероприятий по устранению нарушений, выявленных по результатам выездной проверки Министерства энергетики Российской Федерации хода реализации инвестиционного </a:t>
            </a:r>
            <a:r>
              <a:rPr lang="ru-RU" sz="1100" dirty="0" smtClean="0"/>
              <a:t>проекта. </a:t>
            </a:r>
            <a:endParaRPr lang="ru-RU" altLang="ru-RU" sz="1100" b="1" dirty="0" smtClean="0">
              <a:solidFill>
                <a:srgbClr val="002060"/>
              </a:solidFill>
            </a:endParaRPr>
          </a:p>
          <a:p>
            <a:pPr algn="just" eaLnBrk="1" hangingPunct="1">
              <a:spcBef>
                <a:spcPct val="0"/>
              </a:spcBef>
              <a:buFontTx/>
              <a:buNone/>
              <a:defRPr/>
            </a:pPr>
            <a:endParaRPr lang="ru-RU" altLang="ru-RU" sz="1100" b="1" dirty="0" smtClean="0">
              <a:solidFill>
                <a:srgbClr val="002060"/>
              </a:solidFill>
            </a:endParaRPr>
          </a:p>
          <a:p>
            <a:pPr>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31.08.2017 </a:t>
            </a:r>
            <a:r>
              <a:rPr lang="ru-RU" altLang="ru-RU" sz="1100" b="1" dirty="0">
                <a:solidFill>
                  <a:srgbClr val="002060"/>
                </a:solidFill>
              </a:rPr>
              <a:t>(Протокол № </a:t>
            </a:r>
            <a:r>
              <a:rPr lang="ru-RU" altLang="ru-RU" sz="1100" b="1" dirty="0" smtClean="0">
                <a:solidFill>
                  <a:srgbClr val="002060"/>
                </a:solidFill>
              </a:rPr>
              <a:t>245/2017 </a:t>
            </a:r>
            <a:r>
              <a:rPr lang="ru-RU" altLang="ru-RU" sz="1100" b="1" dirty="0">
                <a:solidFill>
                  <a:srgbClr val="002060"/>
                </a:solidFill>
              </a:rPr>
              <a:t>от </a:t>
            </a:r>
            <a:r>
              <a:rPr lang="ru-RU" altLang="ru-RU" sz="1100" b="1" dirty="0" smtClean="0">
                <a:solidFill>
                  <a:srgbClr val="002060"/>
                </a:solidFill>
              </a:rPr>
              <a:t>04.09.2017</a:t>
            </a:r>
            <a:r>
              <a:rPr lang="ru-RU" altLang="ru-RU" sz="1100" b="1" dirty="0">
                <a:solidFill>
                  <a:srgbClr val="002060"/>
                </a:solidFill>
              </a:rPr>
              <a:t>)</a:t>
            </a:r>
          </a:p>
          <a:p>
            <a:pPr algn="just">
              <a:buFontTx/>
              <a:buNone/>
              <a:defRPr/>
            </a:pPr>
            <a:r>
              <a:rPr lang="ru-RU" altLang="ru-RU" sz="1100" dirty="0"/>
              <a:t>Советом директоров </a:t>
            </a:r>
            <a:r>
              <a:rPr lang="ru-RU" altLang="ru-RU" sz="1100" dirty="0" smtClean="0"/>
              <a:t>утверждены </a:t>
            </a:r>
            <a:r>
              <a:rPr lang="ru-RU" sz="1100" dirty="0" smtClean="0"/>
              <a:t>отчёт </a:t>
            </a:r>
            <a:r>
              <a:rPr lang="ru-RU" sz="1100" dirty="0"/>
              <a:t>об исполнении бизнес-плана ПАО «МРСК Юга» за 1 полугодие 2017 </a:t>
            </a:r>
            <a:r>
              <a:rPr lang="ru-RU" sz="1100" dirty="0" smtClean="0"/>
              <a:t>года, Программа </a:t>
            </a:r>
            <a:r>
              <a:rPr lang="ru-RU" sz="1100" dirty="0"/>
              <a:t>перспективного развития систем учета электроэнергии на розничном рынке электроэнергии на 2017 год и период до 2021 года, </a:t>
            </a:r>
            <a:r>
              <a:rPr lang="ru-RU" sz="1100" dirty="0" smtClean="0"/>
              <a:t>Программа </a:t>
            </a:r>
            <a:r>
              <a:rPr lang="ru-RU" sz="1100" dirty="0"/>
              <a:t>мероприятий по снижению потерь электрической энергии в сетевом комплексе ПАО «МРСК Юга» на 2017 год и период до 2021 </a:t>
            </a:r>
            <a:r>
              <a:rPr lang="ru-RU" sz="1100" dirty="0" smtClean="0"/>
              <a:t>года, рассмотрен </a:t>
            </a:r>
            <a:r>
              <a:rPr lang="ru-RU" sz="1100" dirty="0"/>
              <a:t>отчет об исполнении инвестиционной   программы Общества за 1 полугодие 2017 </a:t>
            </a:r>
            <a:r>
              <a:rPr lang="ru-RU" sz="1100" dirty="0" smtClean="0"/>
              <a:t>года.</a:t>
            </a:r>
            <a:endParaRPr lang="ru-RU" altLang="ru-RU" sz="1100" b="1" dirty="0">
              <a:solidFill>
                <a:srgbClr val="002060"/>
              </a:solidFill>
            </a:endParaRPr>
          </a:p>
          <a:p>
            <a:pPr marL="180975" indent="-180975" algn="just" eaLnBrk="1" hangingPunct="1">
              <a:spcBef>
                <a:spcPct val="0"/>
              </a:spcBef>
              <a:buFontTx/>
              <a:buNone/>
              <a:defRPr/>
            </a:pPr>
            <a:endParaRPr lang="ru-RU" altLang="ru-RU" sz="1100" b="1" dirty="0" smtClean="0">
              <a:solidFill>
                <a:srgbClr val="002060"/>
              </a:solidFill>
            </a:endParaRPr>
          </a:p>
          <a:p>
            <a:pPr marL="180975" indent="-180975" algn="just" eaLnBrk="1" hangingPunct="1">
              <a:spcBef>
                <a:spcPct val="0"/>
              </a:spcBef>
              <a:buFontTx/>
              <a:buNone/>
              <a:defRPr/>
            </a:pPr>
            <a:r>
              <a:rPr lang="ru-RU" altLang="ru-RU" sz="1100" b="1" dirty="0">
                <a:solidFill>
                  <a:srgbClr val="002060"/>
                </a:solidFill>
              </a:rPr>
              <a:t>Совет директоров ПАО «МРСК Юга» </a:t>
            </a:r>
            <a:r>
              <a:rPr lang="ru-RU" altLang="ru-RU" sz="1100" b="1" dirty="0" smtClean="0">
                <a:solidFill>
                  <a:srgbClr val="002060"/>
                </a:solidFill>
              </a:rPr>
              <a:t>29.09.2017 </a:t>
            </a:r>
            <a:r>
              <a:rPr lang="ru-RU" altLang="ru-RU" sz="1100" b="1" dirty="0">
                <a:solidFill>
                  <a:srgbClr val="002060"/>
                </a:solidFill>
              </a:rPr>
              <a:t>(Протокол № </a:t>
            </a:r>
            <a:r>
              <a:rPr lang="ru-RU" altLang="ru-RU" sz="1100" b="1" dirty="0" smtClean="0">
                <a:solidFill>
                  <a:srgbClr val="002060"/>
                </a:solidFill>
              </a:rPr>
              <a:t>247/2017 </a:t>
            </a:r>
            <a:r>
              <a:rPr lang="ru-RU" altLang="ru-RU" sz="1100" b="1" dirty="0">
                <a:solidFill>
                  <a:srgbClr val="002060"/>
                </a:solidFill>
              </a:rPr>
              <a:t>от </a:t>
            </a:r>
            <a:r>
              <a:rPr lang="ru-RU" altLang="ru-RU" sz="1100" b="1" dirty="0" smtClean="0">
                <a:solidFill>
                  <a:srgbClr val="002060"/>
                </a:solidFill>
              </a:rPr>
              <a:t>02.10.2017</a:t>
            </a:r>
            <a:r>
              <a:rPr lang="ru-RU" altLang="ru-RU" sz="1100" b="1" dirty="0" smtClean="0">
                <a:solidFill>
                  <a:srgbClr val="002060"/>
                </a:solidFill>
              </a:rPr>
              <a:t>)</a:t>
            </a:r>
          </a:p>
          <a:p>
            <a:pPr algn="just">
              <a:spcBef>
                <a:spcPct val="0"/>
              </a:spcBef>
              <a:buNone/>
              <a:defRPr/>
            </a:pPr>
            <a:r>
              <a:rPr lang="ru-RU" sz="1100" dirty="0"/>
              <a:t>Советом </a:t>
            </a:r>
            <a:r>
              <a:rPr lang="ru-RU" sz="1100" dirty="0" smtClean="0"/>
              <a:t>директоров </a:t>
            </a:r>
            <a:r>
              <a:rPr lang="ru-RU" sz="1100" dirty="0" smtClean="0"/>
              <a:t>утверждены </a:t>
            </a:r>
            <a:r>
              <a:rPr lang="ru-RU" sz="1100" dirty="0" smtClean="0"/>
              <a:t>скорректированная Программа </a:t>
            </a:r>
            <a:r>
              <a:rPr lang="ru-RU" sz="1100" dirty="0"/>
              <a:t>энергосбережения и повышения энергетической эффективности ПАО «МРСК Юга» на 2017-2022 гг</a:t>
            </a:r>
            <a:r>
              <a:rPr lang="ru-RU" sz="1100" dirty="0" smtClean="0"/>
              <a:t>., </a:t>
            </a:r>
            <a:r>
              <a:rPr lang="ru-RU" sz="1100" dirty="0"/>
              <a:t>Кредитный план ПАО «МРСК Юга» на 4 квартал 2017 </a:t>
            </a:r>
            <a:r>
              <a:rPr lang="ru-RU" sz="1100" dirty="0" smtClean="0"/>
              <a:t>года, рассмотрен отчёт </a:t>
            </a:r>
            <a:r>
              <a:rPr lang="ru-RU" sz="1100" dirty="0"/>
              <a:t>об исполнении сводного на принципах РСБУ и консолидированного на принципах МСФО бизнес-плана Группы компаний МРСК Юга за 1 полугодие 2017 </a:t>
            </a:r>
            <a:r>
              <a:rPr lang="ru-RU" sz="1100" dirty="0" smtClean="0"/>
              <a:t>года.</a:t>
            </a:r>
            <a:endParaRPr lang="ru-RU" altLang="ru-RU" sz="1100" b="1" dirty="0" smtClean="0">
              <a:solidFill>
                <a:srgbClr val="002060"/>
              </a:solidFill>
            </a:endParaRPr>
          </a:p>
        </p:txBody>
      </p:sp>
      <p:sp>
        <p:nvSpPr>
          <p:cNvPr id="8"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9</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0049980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11</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sp>
        <p:nvSpPr>
          <p:cNvPr id="8" name="Прямоугольник 7"/>
          <p:cNvSpPr/>
          <p:nvPr/>
        </p:nvSpPr>
        <p:spPr>
          <a:xfrm>
            <a:off x="1123370" y="910628"/>
            <a:ext cx="7016750" cy="1323975"/>
          </a:xfrm>
          <a:prstGeom prst="rect">
            <a:avLst/>
          </a:prstGeom>
        </p:spPr>
        <p:txBody>
          <a:bodyPr>
            <a:spAutoFit/>
          </a:bodyPr>
          <a:lstStyle/>
          <a:p>
            <a:pPr algn="ctr" eaLnBrk="1" hangingPunct="1">
              <a:defRPr/>
            </a:pPr>
            <a:r>
              <a:rPr lang="ru-RU" sz="1600" b="1" kern="0" dirty="0">
                <a:solidFill>
                  <a:prstClr val="black"/>
                </a:solidFill>
                <a:latin typeface="+mn-lt"/>
                <a:cs typeface="Times New Roman" pitchFamily="18" charset="0"/>
              </a:rPr>
              <a:t>Бухгалтерская отчетность ПАО «МРСК Юга», </a:t>
            </a:r>
          </a:p>
          <a:p>
            <a:pPr algn="ctr" eaLnBrk="1" hangingPunct="1">
              <a:defRPr/>
            </a:pPr>
            <a:r>
              <a:rPr lang="ru-RU" sz="1600" b="1" kern="0" dirty="0">
                <a:solidFill>
                  <a:prstClr val="black"/>
                </a:solidFill>
                <a:latin typeface="+mn-lt"/>
                <a:cs typeface="Times New Roman" pitchFamily="18" charset="0"/>
              </a:rPr>
              <a:t>подготовленная в соответствии </a:t>
            </a:r>
          </a:p>
          <a:p>
            <a:pPr algn="ctr" eaLnBrk="1" hangingPunct="1">
              <a:defRPr/>
            </a:pPr>
            <a:r>
              <a:rPr lang="ru-RU" sz="1600" b="1" kern="0" dirty="0">
                <a:solidFill>
                  <a:prstClr val="black"/>
                </a:solidFill>
                <a:latin typeface="+mn-lt"/>
                <a:cs typeface="Times New Roman" pitchFamily="18" charset="0"/>
              </a:rPr>
              <a:t>с Российскими стандартами бухгалтерского учета (РСБУ), </a:t>
            </a:r>
          </a:p>
          <a:p>
            <a:pPr algn="ctr" eaLnBrk="1" hangingPunct="1">
              <a:defRPr/>
            </a:pPr>
            <a:r>
              <a:rPr lang="ru-RU" sz="1600" b="1" kern="0" dirty="0">
                <a:solidFill>
                  <a:prstClr val="black"/>
                </a:solidFill>
                <a:latin typeface="+mn-lt"/>
                <a:cs typeface="Times New Roman" pitchFamily="18" charset="0"/>
              </a:rPr>
              <a:t>размещена на корпоративном веб-сайте ПАО «МРСК Юга</a:t>
            </a:r>
            <a:r>
              <a:rPr lang="ru-RU" sz="1600" b="1" kern="0" dirty="0" smtClean="0">
                <a:solidFill>
                  <a:prstClr val="black"/>
                </a:solidFill>
                <a:latin typeface="+mn-lt"/>
                <a:cs typeface="Times New Roman" pitchFamily="18" charset="0"/>
              </a:rPr>
              <a:t>»:  </a:t>
            </a:r>
            <a:r>
              <a:rPr lang="en-US" sz="1600" b="1" kern="0" dirty="0">
                <a:solidFill>
                  <a:prstClr val="black"/>
                </a:solidFill>
                <a:latin typeface="+mn-lt"/>
                <a:cs typeface="Times New Roman" pitchFamily="18" charset="0"/>
              </a:rPr>
              <a:t>http:/www.mrsk-yuga.ru</a:t>
            </a:r>
            <a:endParaRPr lang="ru-RU" sz="1600" b="1" kern="0" dirty="0">
              <a:solidFill>
                <a:prstClr val="black"/>
              </a:solidFill>
              <a:latin typeface="+mn-lt"/>
              <a:cs typeface="Times New Roman" pitchFamily="18" charset="0"/>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11</a:t>
            </a:r>
            <a:endParaRPr lang="ru-RU" altLang="ru-RU" sz="1400" dirty="0">
              <a:solidFill>
                <a:srgbClr val="002060"/>
              </a:solidFill>
              <a:latin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4128524011"/>
              </p:ext>
            </p:extLst>
          </p:nvPr>
        </p:nvGraphicFramePr>
        <p:xfrm>
          <a:off x="102548" y="2359875"/>
          <a:ext cx="8938904" cy="3518378"/>
        </p:xfrm>
        <a:graphic>
          <a:graphicData uri="http://schemas.openxmlformats.org/drawingml/2006/table">
            <a:tbl>
              <a:tblPr/>
              <a:tblGrid>
                <a:gridCol w="4884802">
                  <a:extLst>
                    <a:ext uri="{9D8B030D-6E8A-4147-A177-3AD203B41FA5}">
                      <a16:colId xmlns:a16="http://schemas.microsoft.com/office/drawing/2014/main" xmlns="" val="20000"/>
                    </a:ext>
                  </a:extLst>
                </a:gridCol>
                <a:gridCol w="2012011">
                  <a:extLst>
                    <a:ext uri="{9D8B030D-6E8A-4147-A177-3AD203B41FA5}">
                      <a16:colId xmlns:a16="http://schemas.microsoft.com/office/drawing/2014/main" xmlns="" val="20001"/>
                    </a:ext>
                  </a:extLst>
                </a:gridCol>
                <a:gridCol w="2042091">
                  <a:extLst>
                    <a:ext uri="{9D8B030D-6E8A-4147-A177-3AD203B41FA5}">
                      <a16:colId xmlns:a16="http://schemas.microsoft.com/office/drawing/2014/main" xmlns="" val="20002"/>
                    </a:ext>
                  </a:extLst>
                </a:gridCol>
              </a:tblGrid>
              <a:tr h="506068">
                <a:tc>
                  <a:txBody>
                    <a:bodyPr/>
                    <a:lstStyle/>
                    <a:p>
                      <a:pPr algn="ctr" fontAlgn="ctr"/>
                      <a:r>
                        <a:rPr lang="ru-RU" sz="1200" b="1" i="0" u="none" strike="noStrike" dirty="0">
                          <a:solidFill>
                            <a:schemeClr val="bg1"/>
                          </a:solidFill>
                          <a:effectLst/>
                          <a:latin typeface="+mn-lt"/>
                        </a:rPr>
                        <a:t>Показатели</a:t>
                      </a:r>
                    </a:p>
                  </a:txBody>
                  <a:tcPr marL="9524" marR="9524" marT="952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smtClean="0">
                          <a:solidFill>
                            <a:schemeClr val="bg1"/>
                          </a:solidFill>
                          <a:effectLst/>
                          <a:latin typeface="+mn-lt"/>
                        </a:rPr>
                        <a:t>6</a:t>
                      </a:r>
                      <a:r>
                        <a:rPr lang="ru-RU" sz="1200" b="1" i="0" u="none" strike="noStrike" dirty="0" smtClean="0">
                          <a:solidFill>
                            <a:schemeClr val="bg1"/>
                          </a:solidFill>
                          <a:effectLst/>
                          <a:latin typeface="+mn-lt"/>
                        </a:rPr>
                        <a:t> </a:t>
                      </a:r>
                      <a:r>
                        <a:rPr lang="ru-RU" sz="1200" b="1" i="0" u="none" strike="noStrike" dirty="0">
                          <a:solidFill>
                            <a:schemeClr val="bg1"/>
                          </a:solidFill>
                          <a:effectLst/>
                          <a:latin typeface="+mn-lt"/>
                        </a:rPr>
                        <a:t>мес</a:t>
                      </a:r>
                      <a:r>
                        <a:rPr lang="ru-RU" sz="1200" b="1" i="0" u="none" strike="noStrike" dirty="0" smtClean="0">
                          <a:solidFill>
                            <a:schemeClr val="bg1"/>
                          </a:solidFill>
                          <a:effectLst/>
                          <a:latin typeface="+mn-lt"/>
                        </a:rPr>
                        <a:t>. 201</a:t>
                      </a:r>
                      <a:r>
                        <a:rPr lang="en-US" sz="1200" b="1" i="0" u="none" strike="noStrike" dirty="0" smtClean="0">
                          <a:solidFill>
                            <a:schemeClr val="bg1"/>
                          </a:solidFill>
                          <a:effectLst/>
                          <a:latin typeface="+mn-lt"/>
                        </a:rPr>
                        <a:t>6</a:t>
                      </a:r>
                      <a:endParaRPr lang="ru-RU" sz="1200" b="1" i="0" u="none" strike="noStrike" dirty="0" smtClean="0">
                        <a:solidFill>
                          <a:schemeClr val="bg1"/>
                        </a:solidFill>
                        <a:effectLst/>
                        <a:latin typeface="+mn-lt"/>
                      </a:endParaRPr>
                    </a:p>
                    <a:p>
                      <a:pPr algn="ctr" fontAlgn="ctr"/>
                      <a:r>
                        <a:rPr lang="ru-RU" sz="1200" b="1" i="0" u="none" strike="noStrike" dirty="0" smtClean="0">
                          <a:solidFill>
                            <a:schemeClr val="bg1"/>
                          </a:solidFill>
                          <a:effectLst/>
                          <a:latin typeface="+mn-lt"/>
                        </a:rPr>
                        <a:t>(тыс. рублей)</a:t>
                      </a:r>
                      <a:endParaRPr lang="ru-RU" sz="1200" b="1" i="0" u="none" strike="noStrike" dirty="0">
                        <a:solidFill>
                          <a:schemeClr val="bg1"/>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smtClean="0">
                          <a:solidFill>
                            <a:schemeClr val="bg1"/>
                          </a:solidFill>
                          <a:effectLst/>
                          <a:latin typeface="+mn-lt"/>
                        </a:rPr>
                        <a:t>6</a:t>
                      </a:r>
                      <a:r>
                        <a:rPr lang="ru-RU" sz="1200" b="1" i="0" u="none" strike="noStrike" dirty="0" smtClean="0">
                          <a:solidFill>
                            <a:schemeClr val="bg1"/>
                          </a:solidFill>
                          <a:effectLst/>
                          <a:latin typeface="+mn-lt"/>
                        </a:rPr>
                        <a:t> </a:t>
                      </a:r>
                      <a:r>
                        <a:rPr lang="ru-RU" sz="1200" b="1" i="0" u="none" strike="noStrike" dirty="0">
                          <a:solidFill>
                            <a:schemeClr val="bg1"/>
                          </a:solidFill>
                          <a:effectLst/>
                          <a:latin typeface="+mn-lt"/>
                        </a:rPr>
                        <a:t>мес</a:t>
                      </a:r>
                      <a:r>
                        <a:rPr lang="ru-RU" sz="1200" b="1" i="0" u="none" strike="noStrike" dirty="0" smtClean="0">
                          <a:solidFill>
                            <a:schemeClr val="bg1"/>
                          </a:solidFill>
                          <a:effectLst/>
                          <a:latin typeface="+mn-lt"/>
                        </a:rPr>
                        <a:t>. 201</a:t>
                      </a:r>
                      <a:r>
                        <a:rPr lang="en-US" sz="1200" b="1" i="0" u="none" strike="noStrike" dirty="0" smtClean="0">
                          <a:solidFill>
                            <a:schemeClr val="bg1"/>
                          </a:solidFill>
                          <a:effectLst/>
                          <a:latin typeface="+mn-lt"/>
                        </a:rPr>
                        <a:t>7</a:t>
                      </a:r>
                      <a:endParaRPr lang="ru-RU" sz="1200" b="1" i="0" u="none" strike="noStrike" dirty="0" smtClean="0">
                        <a:solidFill>
                          <a:schemeClr val="bg1"/>
                        </a:solidFill>
                        <a:effectLst/>
                        <a:latin typeface="+mn-lt"/>
                      </a:endParaRPr>
                    </a:p>
                    <a:p>
                      <a:pPr algn="ctr" fontAlgn="ctr"/>
                      <a:r>
                        <a:rPr lang="ru-RU" sz="1200" b="1" i="0" u="none" strike="noStrike" dirty="0" smtClean="0">
                          <a:solidFill>
                            <a:schemeClr val="bg1"/>
                          </a:solidFill>
                          <a:effectLst/>
                          <a:latin typeface="+mn-lt"/>
                        </a:rPr>
                        <a:t>(тыс. рублей)</a:t>
                      </a:r>
                      <a:endParaRPr lang="ru-RU" sz="1200" b="1" i="0" u="none" strike="noStrike" dirty="0">
                        <a:solidFill>
                          <a:schemeClr val="bg1"/>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xmlns="" val="10000"/>
                  </a:ext>
                </a:extLst>
              </a:tr>
              <a:tr h="602462">
                <a:tc>
                  <a:txBody>
                    <a:bodyPr/>
                    <a:lstStyle/>
                    <a:p>
                      <a:pPr algn="l" fontAlgn="ctr"/>
                      <a:r>
                        <a:rPr lang="ru-RU" sz="1400" b="0" i="0" u="none" strike="noStrike" dirty="0">
                          <a:solidFill>
                            <a:srgbClr val="000000"/>
                          </a:solidFill>
                          <a:effectLst/>
                          <a:latin typeface="+mn-lt"/>
                        </a:rPr>
                        <a:t>Выручка от реализации продукции</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22 766 781</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25 538 213</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602462">
                <a:tc>
                  <a:txBody>
                    <a:bodyPr/>
                    <a:lstStyle/>
                    <a:p>
                      <a:pPr algn="l" fontAlgn="ctr"/>
                      <a:r>
                        <a:rPr lang="ru-RU" sz="1400" b="0" i="0" u="none" strike="noStrike" dirty="0">
                          <a:solidFill>
                            <a:srgbClr val="000000"/>
                          </a:solidFill>
                          <a:effectLst/>
                          <a:latin typeface="+mn-lt"/>
                        </a:rPr>
                        <a:t>Себестоимость </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19 096 512</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20 327 089</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2"/>
                  </a:ext>
                </a:extLst>
              </a:tr>
              <a:tr h="602462">
                <a:tc>
                  <a:txBody>
                    <a:bodyPr/>
                    <a:lstStyle/>
                    <a:p>
                      <a:pPr algn="l" fontAlgn="ctr"/>
                      <a:r>
                        <a:rPr lang="ru-RU" sz="1400" b="0" i="0" u="none" strike="noStrike" dirty="0">
                          <a:solidFill>
                            <a:srgbClr val="000000"/>
                          </a:solidFill>
                          <a:effectLst/>
                          <a:latin typeface="+mn-lt"/>
                        </a:rPr>
                        <a:t>Валовая прибыль</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3 670 269</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5 211 124</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602462">
                <a:tc>
                  <a:txBody>
                    <a:bodyPr/>
                    <a:lstStyle/>
                    <a:p>
                      <a:pPr algn="l" fontAlgn="ctr"/>
                      <a:r>
                        <a:rPr lang="ru-RU" sz="1400" b="0" i="0" u="none" strike="noStrike" dirty="0">
                          <a:solidFill>
                            <a:srgbClr val="000000"/>
                          </a:solidFill>
                          <a:effectLst/>
                          <a:latin typeface="+mn-lt"/>
                        </a:rPr>
                        <a:t>Прибыль до налогообложения</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-95 510</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1 546 776</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r h="602462">
                <a:tc>
                  <a:txBody>
                    <a:bodyPr/>
                    <a:lstStyle/>
                    <a:p>
                      <a:pPr algn="l" fontAlgn="b"/>
                      <a:r>
                        <a:rPr lang="ru-RU" sz="1400" b="0" i="0" u="none" strike="noStrike" dirty="0">
                          <a:solidFill>
                            <a:srgbClr val="000000"/>
                          </a:solidFill>
                          <a:effectLst/>
                          <a:latin typeface="+mn-lt"/>
                        </a:rPr>
                        <a:t>Чистая прибыль</a:t>
                      </a:r>
                    </a:p>
                  </a:txBody>
                  <a:tcPr marL="9525" marR="9525"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-107 004</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0" i="0" u="none" strike="noStrike" dirty="0" smtClean="0">
                          <a:solidFill>
                            <a:srgbClr val="000000"/>
                          </a:solidFill>
                          <a:effectLst/>
                          <a:latin typeface="+mn-lt"/>
                        </a:rPr>
                        <a:t>1 508 636</a:t>
                      </a:r>
                      <a:endParaRPr lang="ru-RU" sz="1400" b="0" i="0" u="none" strike="noStrike" dirty="0">
                        <a:solidFill>
                          <a:srgbClr val="000000"/>
                        </a:solidFill>
                        <a:effectLst/>
                        <a:latin typeface="+mn-lt"/>
                      </a:endParaRPr>
                    </a:p>
                  </a:txBody>
                  <a:tcPr marL="9523" marR="9523" marT="952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970736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12</a:t>
            </a:r>
            <a:endParaRPr lang="ru-RU" altLang="ru-RU" sz="1400" dirty="0">
              <a:solidFill>
                <a:srgbClr val="002060"/>
              </a:solidFill>
              <a:latin typeface="Arial" panose="020B0604020202020204" pitchFamily="34" charset="0"/>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1" name="Таблица 10"/>
          <p:cNvGraphicFramePr>
            <a:graphicFrameLocks noGrp="1"/>
          </p:cNvGraphicFramePr>
          <p:nvPr>
            <p:extLst>
              <p:ext uri="{D42A27DB-BD31-4B8C-83A1-F6EECF244321}">
                <p14:modId xmlns:p14="http://schemas.microsoft.com/office/powerpoint/2010/main" val="2640024435"/>
              </p:ext>
            </p:extLst>
          </p:nvPr>
        </p:nvGraphicFramePr>
        <p:xfrm>
          <a:off x="107506" y="745651"/>
          <a:ext cx="8938903" cy="5197413"/>
        </p:xfrm>
        <a:graphic>
          <a:graphicData uri="http://schemas.openxmlformats.org/drawingml/2006/table">
            <a:tbl>
              <a:tblPr>
                <a:tableStyleId>{5C22544A-7EE6-4342-B048-85BDC9FD1C3A}</a:tableStyleId>
              </a:tblPr>
              <a:tblGrid>
                <a:gridCol w="4980389">
                  <a:extLst>
                    <a:ext uri="{9D8B030D-6E8A-4147-A177-3AD203B41FA5}">
                      <a16:colId xmlns:a16="http://schemas.microsoft.com/office/drawing/2014/main" xmlns="" val="20000"/>
                    </a:ext>
                  </a:extLst>
                </a:gridCol>
                <a:gridCol w="1979257">
                  <a:extLst>
                    <a:ext uri="{9D8B030D-6E8A-4147-A177-3AD203B41FA5}">
                      <a16:colId xmlns:a16="http://schemas.microsoft.com/office/drawing/2014/main" xmlns="" val="20001"/>
                    </a:ext>
                  </a:extLst>
                </a:gridCol>
                <a:gridCol w="1979257">
                  <a:extLst>
                    <a:ext uri="{9D8B030D-6E8A-4147-A177-3AD203B41FA5}">
                      <a16:colId xmlns:a16="http://schemas.microsoft.com/office/drawing/2014/main" xmlns="" val="20002"/>
                    </a:ext>
                  </a:extLst>
                </a:gridCol>
              </a:tblGrid>
              <a:tr h="290035">
                <a:tc gridSpan="3">
                  <a:txBody>
                    <a:bodyPr/>
                    <a:lstStyle/>
                    <a:p>
                      <a:pPr algn="ctr" fontAlgn="b"/>
                      <a:r>
                        <a:rPr lang="ru-RU" sz="1400" b="1" i="0" u="none" strike="noStrike" dirty="0">
                          <a:solidFill>
                            <a:schemeClr val="bg1"/>
                          </a:solidFill>
                          <a:effectLst/>
                        </a:rPr>
                        <a:t>Структура затрат, тыс</a:t>
                      </a:r>
                      <a:r>
                        <a:rPr lang="ru-RU" sz="1400" b="1" i="0" u="none" strike="noStrike" dirty="0" smtClean="0">
                          <a:solidFill>
                            <a:schemeClr val="bg1"/>
                          </a:solidFill>
                          <a:effectLst/>
                        </a:rPr>
                        <a:t>. рублей</a:t>
                      </a:r>
                      <a:endParaRPr lang="ru-RU" sz="1400" b="1" i="0" u="none" strike="noStrike" dirty="0">
                        <a:solidFill>
                          <a:schemeClr val="bg1"/>
                        </a:solidFill>
                        <a:effectLst/>
                        <a:latin typeface="Times New Roman" panose="02020603050405020304" pitchFamily="18" charset="0"/>
                      </a:endParaRPr>
                    </a:p>
                  </a:txBody>
                  <a:tcPr marL="9526" marR="9526" marT="9521" marB="0" anchor="b">
                    <a:solidFill>
                      <a:schemeClr val="tx2">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65146">
                <a:tc gridSpan="3">
                  <a:txBody>
                    <a:bodyPr/>
                    <a:lstStyle/>
                    <a:p>
                      <a:pPr algn="l" fontAlgn="b"/>
                      <a:endParaRPr lang="ru-RU" sz="1200" b="0" i="0" u="none" strike="noStrike" dirty="0">
                        <a:solidFill>
                          <a:schemeClr val="bg1"/>
                        </a:solidFill>
                        <a:effectLst/>
                        <a:latin typeface="Times New Roman" panose="02020603050405020304" pitchFamily="18" charset="0"/>
                      </a:endParaRPr>
                    </a:p>
                  </a:txBody>
                  <a:tcPr marL="9526" marR="9526" marT="9521" marB="0" anchor="b">
                    <a:solidFill>
                      <a:schemeClr val="tx2">
                        <a:lumMod val="60000"/>
                        <a:lumOff val="40000"/>
                      </a:schemeClr>
                    </a:solidFill>
                  </a:tcPr>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458133">
                <a:tc>
                  <a:txBody>
                    <a:bodyPr/>
                    <a:lstStyle/>
                    <a:p>
                      <a:pPr algn="ctr" fontAlgn="ctr"/>
                      <a:r>
                        <a:rPr lang="ru-RU" sz="1200" b="1" u="none" strike="noStrike" dirty="0">
                          <a:solidFill>
                            <a:schemeClr val="bg1"/>
                          </a:solidFill>
                          <a:effectLst/>
                        </a:rPr>
                        <a:t>Наименование статьи затрат</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tc>
                  <a:txBody>
                    <a:bodyPr/>
                    <a:lstStyle/>
                    <a:p>
                      <a:pPr algn="ctr" fontAlgn="ctr"/>
                      <a:r>
                        <a:rPr lang="ru-RU" sz="1200" b="1" u="none" strike="noStrike" dirty="0" smtClean="0">
                          <a:solidFill>
                            <a:schemeClr val="bg1"/>
                          </a:solidFill>
                          <a:effectLst/>
                        </a:rPr>
                        <a:t>9 месяцев 201</a:t>
                      </a:r>
                      <a:r>
                        <a:rPr lang="en-US" sz="1200" b="1" u="none" strike="noStrike" dirty="0" smtClean="0">
                          <a:solidFill>
                            <a:schemeClr val="bg1"/>
                          </a:solidFill>
                          <a:effectLst/>
                        </a:rPr>
                        <a:t>6</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tc>
                  <a:txBody>
                    <a:bodyPr/>
                    <a:lstStyle/>
                    <a:p>
                      <a:pPr algn="ctr" fontAlgn="ctr"/>
                      <a:r>
                        <a:rPr lang="ru-RU" sz="1200" b="1" u="none" strike="noStrike" dirty="0" smtClean="0">
                          <a:solidFill>
                            <a:schemeClr val="bg1"/>
                          </a:solidFill>
                          <a:effectLst/>
                        </a:rPr>
                        <a:t>9 месяцев 201</a:t>
                      </a:r>
                      <a:r>
                        <a:rPr lang="en-US" sz="1200" b="1" u="none" strike="noStrike" dirty="0" smtClean="0">
                          <a:solidFill>
                            <a:schemeClr val="bg1"/>
                          </a:solidFill>
                          <a:effectLst/>
                        </a:rPr>
                        <a:t>7</a:t>
                      </a:r>
                      <a:endParaRPr lang="ru-RU" sz="1200" b="1" i="0" u="none" strike="noStrike" dirty="0">
                        <a:solidFill>
                          <a:schemeClr val="bg1"/>
                        </a:solidFill>
                        <a:effectLst/>
                        <a:latin typeface="Times New Roman" panose="02020603050405020304" pitchFamily="18" charset="0"/>
                      </a:endParaRPr>
                    </a:p>
                    <a:p>
                      <a:pPr algn="ctr" fontAlgn="ctr"/>
                      <a:r>
                        <a:rPr lang="ru-RU" sz="1200" b="1" u="none" strike="noStrike" dirty="0">
                          <a:solidFill>
                            <a:schemeClr val="bg1"/>
                          </a:solidFill>
                          <a:effectLst/>
                        </a:rPr>
                        <a:t> </a:t>
                      </a:r>
                      <a:endParaRPr lang="ru-RU" sz="1200" b="1" i="0" u="none" strike="noStrike" dirty="0">
                        <a:solidFill>
                          <a:schemeClr val="bg1"/>
                        </a:solidFill>
                        <a:effectLst/>
                        <a:latin typeface="Times New Roman" panose="02020603050405020304" pitchFamily="18" charset="0"/>
                      </a:endParaRPr>
                    </a:p>
                  </a:txBody>
                  <a:tcPr marL="9526" marR="9526" marT="9521" marB="0" anchor="ctr">
                    <a:solidFill>
                      <a:schemeClr val="tx2">
                        <a:lumMod val="60000"/>
                        <a:lumOff val="40000"/>
                      </a:schemeClr>
                    </a:solidFill>
                  </a:tcPr>
                </a:tc>
                <a:extLst>
                  <a:ext uri="{0D108BD9-81ED-4DB2-BD59-A6C34878D82A}">
                    <a16:rowId xmlns:a16="http://schemas.microsoft.com/office/drawing/2014/main" xmlns="" val="10002"/>
                  </a:ext>
                </a:extLst>
              </a:tr>
              <a:tr h="234881">
                <a:tc>
                  <a:txBody>
                    <a:bodyPr/>
                    <a:lstStyle/>
                    <a:p>
                      <a:pPr algn="l" fontAlgn="ctr"/>
                      <a:r>
                        <a:rPr lang="ru-RU" sz="1200" u="none" strike="noStrike" dirty="0">
                          <a:effectLst/>
                        </a:rPr>
                        <a:t>Материальные затраты, всего</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5 069 363</a:t>
                      </a:r>
                      <a:endParaRPr lang="ru-RU" sz="1200" b="0" u="none" strike="noStrike" kern="1200" dirty="0">
                        <a:solidFill>
                          <a:schemeClr val="tx1"/>
                        </a:solidFill>
                        <a:effectLst/>
                        <a:latin typeface="+mn-lt"/>
                        <a:ea typeface="+mn-ea"/>
                        <a:cs typeface="+mn-cs"/>
                      </a:endParaRP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5 452 535</a:t>
                      </a:r>
                      <a:endParaRPr lang="ru-RU" sz="1200" b="0" u="none" strike="noStrike" kern="1200" dirty="0">
                        <a:solidFill>
                          <a:schemeClr val="tx1"/>
                        </a:solidFill>
                        <a:effectLst/>
                        <a:latin typeface="+mn-lt"/>
                        <a:ea typeface="+mn-ea"/>
                        <a:cs typeface="+mn-cs"/>
                      </a:endParaRP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3"/>
                  </a:ext>
                </a:extLst>
              </a:tr>
              <a:tr h="215555">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4 238 735</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4 339 347</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4"/>
                  </a:ext>
                </a:extLst>
              </a:tr>
              <a:tr h="215555">
                <a:tc>
                  <a:txBody>
                    <a:bodyPr/>
                    <a:lstStyle/>
                    <a:p>
                      <a:pPr marL="0" algn="l" defTabSz="914400" rtl="0" eaLnBrk="1" fontAlgn="ctr" latinLnBrk="0" hangingPunct="1"/>
                      <a:r>
                        <a:rPr lang="ru-RU" sz="1100" u="none" strike="noStrike" kern="1200" dirty="0" smtClean="0">
                          <a:solidFill>
                            <a:schemeClr val="dk1"/>
                          </a:solidFill>
                          <a:effectLst/>
                          <a:latin typeface="+mn-lt"/>
                          <a:ea typeface="+mn-ea"/>
                          <a:cs typeface="+mn-cs"/>
                        </a:rPr>
                        <a:t>Покупная электроэнергия для реализации потребителям электроэнергии</a:t>
                      </a:r>
                      <a:endParaRPr lang="ru-RU" sz="1100" u="none" strike="noStrike" kern="1200" dirty="0">
                        <a:solidFill>
                          <a:schemeClr val="dk1"/>
                        </a:solidFill>
                        <a:effectLst/>
                        <a:latin typeface="+mn-lt"/>
                        <a:ea typeface="+mn-ea"/>
                        <a:cs typeface="+mn-cs"/>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0</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235 351</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39474303"/>
                  </a:ext>
                </a:extLst>
              </a:tr>
              <a:tr h="420925">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148 845</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163 516</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5"/>
                  </a:ext>
                </a:extLst>
              </a:tr>
              <a:tr h="234881">
                <a:tc>
                  <a:txBody>
                    <a:bodyPr/>
                    <a:lstStyle/>
                    <a:p>
                      <a:pPr algn="l" fontAlgn="ctr"/>
                      <a:r>
                        <a:rPr lang="en-US" sz="1100" u="none" strike="noStrike" dirty="0">
                          <a:effectLst/>
                        </a:rPr>
                        <a:t>C</a:t>
                      </a:r>
                      <a:r>
                        <a:rPr lang="ru-RU" sz="1100" u="none" strike="noStrike" dirty="0" err="1">
                          <a:effectLst/>
                        </a:rPr>
                        <a:t>ырье</a:t>
                      </a:r>
                      <a:r>
                        <a:rPr lang="ru-RU" sz="1100" u="none" strike="noStrike" dirty="0">
                          <a:effectLst/>
                        </a:rPr>
                        <a:t> и материалы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681 782</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714 321</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6"/>
                  </a:ext>
                </a:extLst>
              </a:tr>
              <a:tr h="260209">
                <a:tc>
                  <a:txBody>
                    <a:bodyPr/>
                    <a:lstStyle/>
                    <a:p>
                      <a:pPr algn="l" fontAlgn="ctr"/>
                      <a:r>
                        <a:rPr lang="ru-RU" sz="1200" u="none" strike="noStrike" dirty="0">
                          <a:effectLst/>
                        </a:rPr>
                        <a:t>Работы и услуги производственного характера  </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6 588 070</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7 172 390</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7"/>
                  </a:ext>
                </a:extLst>
              </a:tr>
              <a:tr h="260209">
                <a:tc>
                  <a:txBody>
                    <a:bodyPr/>
                    <a:lstStyle/>
                    <a:p>
                      <a:pPr algn="l" fontAlgn="ctr"/>
                      <a:r>
                        <a:rPr lang="ru-RU" sz="1200" u="none" strike="noStrike" dirty="0">
                          <a:effectLst/>
                        </a:rPr>
                        <a:t>Затраты на оплату труда</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3 556 967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3 726 974</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8"/>
                  </a:ext>
                </a:extLst>
              </a:tr>
              <a:tr h="260209">
                <a:tc>
                  <a:txBody>
                    <a:bodyPr/>
                    <a:lstStyle/>
                    <a:p>
                      <a:pPr algn="l" fontAlgn="ctr"/>
                      <a:r>
                        <a:rPr lang="ru-RU" sz="1200" u="none" strike="noStrike" dirty="0">
                          <a:effectLst/>
                        </a:rPr>
                        <a:t>Страховые взносы</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1 074 263</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1 126 332</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09"/>
                  </a:ext>
                </a:extLst>
              </a:tr>
              <a:tr h="260209">
                <a:tc>
                  <a:txBody>
                    <a:bodyPr/>
                    <a:lstStyle/>
                    <a:p>
                      <a:pPr algn="l" fontAlgn="ctr"/>
                      <a:r>
                        <a:rPr lang="ru-RU" sz="1200" u="none" strike="noStrike" dirty="0">
                          <a:effectLst/>
                        </a:rPr>
                        <a:t>Отчисления на НПО (НПФ энергетики)</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en-US" sz="1200" b="0" u="none" strike="noStrike" kern="1200" dirty="0" smtClean="0">
                          <a:solidFill>
                            <a:schemeClr val="tx1"/>
                          </a:solidFill>
                          <a:effectLst/>
                          <a:latin typeface="+mn-lt"/>
                          <a:ea typeface="+mn-ea"/>
                          <a:cs typeface="+mn-cs"/>
                        </a:rPr>
                        <a:t>0</a:t>
                      </a:r>
                      <a:endParaRPr lang="ru-RU" sz="1200" b="0" u="none" strike="noStrike" kern="1200" dirty="0">
                        <a:solidFill>
                          <a:schemeClr val="tx1"/>
                        </a:solidFill>
                        <a:effectLst/>
                        <a:latin typeface="+mn-lt"/>
                        <a:ea typeface="+mn-ea"/>
                        <a:cs typeface="+mn-cs"/>
                      </a:endParaRP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1 603</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0"/>
                  </a:ext>
                </a:extLst>
              </a:tr>
              <a:tr h="260209">
                <a:tc>
                  <a:txBody>
                    <a:bodyPr/>
                    <a:lstStyle/>
                    <a:p>
                      <a:pPr algn="l" fontAlgn="ctr"/>
                      <a:r>
                        <a:rPr lang="ru-RU" sz="1200" u="none" strike="noStrike" dirty="0">
                          <a:effectLst/>
                        </a:rPr>
                        <a:t>Амортизация основных средств и НМА</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1 924 814</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1 918 684</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1"/>
                  </a:ext>
                </a:extLst>
              </a:tr>
              <a:tr h="260209">
                <a:tc>
                  <a:txBody>
                    <a:bodyPr/>
                    <a:lstStyle/>
                    <a:p>
                      <a:pPr algn="l" fontAlgn="ctr"/>
                      <a:r>
                        <a:rPr lang="ru-RU" sz="1200" u="none" strike="noStrike" dirty="0">
                          <a:effectLst/>
                        </a:rPr>
                        <a:t>Прочие затраты, из них</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865 037</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928 570</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2"/>
                  </a:ext>
                </a:extLst>
              </a:tr>
              <a:tr h="260209">
                <a:tc>
                  <a:txBody>
                    <a:bodyPr/>
                    <a:lstStyle/>
                    <a:p>
                      <a:pPr algn="l" fontAlgn="ctr"/>
                      <a:r>
                        <a:rPr lang="ru-RU" sz="1100" u="none" strike="noStrike" dirty="0">
                          <a:effectLst/>
                        </a:rPr>
                        <a:t>Оплата работ и услуг сторонних организаций</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231 691</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281 357</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3"/>
                  </a:ext>
                </a:extLst>
              </a:tr>
              <a:tr h="260209">
                <a:tc>
                  <a:txBody>
                    <a:bodyPr/>
                    <a:lstStyle/>
                    <a:p>
                      <a:pPr algn="l" fontAlgn="ctr"/>
                      <a:r>
                        <a:rPr lang="ru-RU" sz="1100" u="none" strike="noStrike" dirty="0">
                          <a:effectLst/>
                        </a:rPr>
                        <a:t>Расходы на страхование</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69 183</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68 636</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4"/>
                  </a:ext>
                </a:extLst>
              </a:tr>
              <a:tr h="260209">
                <a:tc>
                  <a:txBody>
                    <a:bodyPr/>
                    <a:lstStyle/>
                    <a:p>
                      <a:pPr algn="l" fontAlgn="ctr"/>
                      <a:r>
                        <a:rPr lang="ru-RU" sz="1100" u="none" strike="noStrike" dirty="0">
                          <a:effectLst/>
                        </a:rPr>
                        <a:t>Налоги и сборы</a:t>
                      </a:r>
                      <a:endParaRPr lang="ru-RU" sz="1100" b="0" i="0" u="none" strike="noStrike" dirty="0">
                        <a:solidFill>
                          <a:srgbClr val="000000"/>
                        </a:solidFill>
                        <a:effectLst/>
                        <a:latin typeface="Times New Roman" panose="02020603050405020304" pitchFamily="18" charset="0"/>
                      </a:endParaRPr>
                    </a:p>
                  </a:txBody>
                  <a:tcPr marL="257197" marR="9526" marT="9521"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250 911</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0" u="none" strike="noStrike" kern="1200" dirty="0" smtClean="0">
                          <a:solidFill>
                            <a:schemeClr val="tx1"/>
                          </a:solidFill>
                          <a:effectLst/>
                          <a:latin typeface="+mn-lt"/>
                          <a:ea typeface="+mn-ea"/>
                          <a:cs typeface="+mn-cs"/>
                        </a:rPr>
                        <a:t>273 198</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5"/>
                  </a:ext>
                </a:extLst>
              </a:tr>
              <a:tr h="520421">
                <a:tc>
                  <a:txBody>
                    <a:bodyPr/>
                    <a:lstStyle/>
                    <a:p>
                      <a:pPr algn="l" fontAlgn="b"/>
                      <a:r>
                        <a:rPr lang="ru-RU" sz="1200" u="none" strike="noStrike" dirty="0">
                          <a:effectLst/>
                        </a:rPr>
                        <a:t>Затраты на производство и реализацию продукции</a:t>
                      </a:r>
                      <a:endParaRPr lang="ru-RU" sz="1200" b="0" i="0" u="none" strike="noStrike" dirty="0">
                        <a:solidFill>
                          <a:srgbClr val="000000"/>
                        </a:solidFill>
                        <a:effectLst/>
                        <a:latin typeface="Times New Roman" panose="02020603050405020304" pitchFamily="18" charset="0"/>
                      </a:endParaRPr>
                    </a:p>
                  </a:txBody>
                  <a:tcPr marL="9526" marR="9526" marT="9521" marB="0" anchor="ctr">
                    <a:solidFill>
                      <a:schemeClr val="accent1">
                        <a:lumMod val="20000"/>
                        <a:lumOff val="80000"/>
                      </a:schemeClr>
                    </a:solidFill>
                  </a:tcPr>
                </a:tc>
                <a:tc>
                  <a:txBody>
                    <a:bodyPr/>
                    <a:lstStyle/>
                    <a:p>
                      <a:pPr marL="0" algn="ctr" defTabSz="914400" rtl="0" eaLnBrk="1" fontAlgn="ctr" latinLnBrk="0" hangingPunct="1"/>
                      <a:r>
                        <a:rPr lang="ru-RU" sz="1200" b="1" u="none" strike="noStrike" kern="1200" dirty="0" smtClean="0">
                          <a:solidFill>
                            <a:schemeClr val="tx1"/>
                          </a:solidFill>
                          <a:effectLst/>
                          <a:latin typeface="+mn-lt"/>
                          <a:ea typeface="+mn-ea"/>
                          <a:cs typeface="+mn-cs"/>
                        </a:rPr>
                        <a:t>19 065 512</a:t>
                      </a:r>
                    </a:p>
                  </a:txBody>
                  <a:tcPr marL="9526" marR="9526" marT="9524" marB="0" anchor="ctr">
                    <a:solidFill>
                      <a:schemeClr val="accent1">
                        <a:lumMod val="20000"/>
                        <a:lumOff val="80000"/>
                      </a:schemeClr>
                    </a:solidFill>
                  </a:tcPr>
                </a:tc>
                <a:tc>
                  <a:txBody>
                    <a:bodyPr/>
                    <a:lstStyle/>
                    <a:p>
                      <a:pPr marL="0" algn="ctr" defTabSz="914400" rtl="0" eaLnBrk="1" fontAlgn="ctr" latinLnBrk="0" hangingPunct="1"/>
                      <a:r>
                        <a:rPr lang="ru-RU" sz="1200" b="1" u="none" strike="noStrike" kern="1200" dirty="0" smtClean="0">
                          <a:solidFill>
                            <a:schemeClr val="tx1"/>
                          </a:solidFill>
                          <a:effectLst/>
                          <a:latin typeface="+mn-lt"/>
                          <a:ea typeface="+mn-ea"/>
                          <a:cs typeface="+mn-cs"/>
                        </a:rPr>
                        <a:t>20 327 089</a:t>
                      </a:r>
                    </a:p>
                  </a:txBody>
                  <a:tcPr marL="9526" marR="9526" marT="9524" marB="0" anchor="ctr">
                    <a:solidFill>
                      <a:schemeClr val="accent1">
                        <a:lumMod val="20000"/>
                        <a:lumOff val="80000"/>
                      </a:schemeClr>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3128408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13</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013150" y="790575"/>
            <a:ext cx="2843213" cy="368300"/>
          </a:xfrm>
          <a:prstGeom prst="rect">
            <a:avLst/>
          </a:prstGeom>
        </p:spPr>
        <p:txBody>
          <a:bodyPr>
            <a:spAutoFit/>
          </a:bodyPr>
          <a:lstStyle/>
          <a:p>
            <a:pPr algn="ctr" eaLnBrk="1" hangingPunct="1">
              <a:defRPr/>
            </a:pPr>
            <a:r>
              <a:rPr lang="ru-RU" b="1" kern="0" dirty="0">
                <a:solidFill>
                  <a:prstClr val="black"/>
                </a:solidFill>
                <a:latin typeface="Arial"/>
                <a:cs typeface="Arial"/>
              </a:rPr>
              <a:t>Структура расходов</a:t>
            </a:r>
            <a:endParaRPr lang="ru-RU" kern="0" dirty="0">
              <a:solidFill>
                <a:prstClr val="black"/>
              </a:solidFill>
              <a:latin typeface="Arial"/>
              <a:cs typeface="Arial"/>
            </a:endParaRP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13</a:t>
            </a:r>
            <a:endParaRPr lang="ru-RU" altLang="ru-RU" sz="1400" dirty="0">
              <a:solidFill>
                <a:srgbClr val="002060"/>
              </a:solidFill>
              <a:latin typeface="Arial" panose="020B0604020202020204" pitchFamily="34" charset="0"/>
            </a:endParaRPr>
          </a:p>
        </p:txBody>
      </p:sp>
      <p:sp>
        <p:nvSpPr>
          <p:cNvPr id="12"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3" name="Объект 1"/>
          <p:cNvGraphicFramePr>
            <a:graphicFrameLocks/>
          </p:cNvGraphicFramePr>
          <p:nvPr>
            <p:extLst/>
          </p:nvPr>
        </p:nvGraphicFramePr>
        <p:xfrm>
          <a:off x="246063" y="1420813"/>
          <a:ext cx="4668837" cy="2943225"/>
        </p:xfrm>
        <a:graphic>
          <a:graphicData uri="http://schemas.openxmlformats.org/presentationml/2006/ole">
            <mc:AlternateContent xmlns:mc="http://schemas.openxmlformats.org/markup-compatibility/2006">
              <mc:Choice xmlns:v="urn:schemas-microsoft-com:vml" Requires="v">
                <p:oleObj spid="_x0000_s4122" name="Лист" r:id="rId6" imgW="4676740" imgH="2943341" progId="Excel.Sheet.8">
                  <p:embed/>
                </p:oleObj>
              </mc:Choice>
              <mc:Fallback>
                <p:oleObj name="Лист" r:id="rId6" imgW="4676740" imgH="2943341" progId="Excel.Sheet.8">
                  <p:embed/>
                  <p:pic>
                    <p:nvPicPr>
                      <p:cNvPr id="0" name=""/>
                      <p:cNvPicPr>
                        <a:picLocks noChangeArrowheads="1"/>
                      </p:cNvPicPr>
                      <p:nvPr/>
                    </p:nvPicPr>
                    <p:blipFill>
                      <a:blip r:embed="rId7"/>
                      <a:srcRect/>
                      <a:stretch>
                        <a:fillRect/>
                      </a:stretch>
                    </p:blipFill>
                    <p:spPr bwMode="auto">
                      <a:xfrm>
                        <a:off x="246063" y="1420813"/>
                        <a:ext cx="46688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Диаграмма 9"/>
          <p:cNvGraphicFramePr>
            <a:graphicFrameLocks/>
          </p:cNvGraphicFramePr>
          <p:nvPr>
            <p:extLst/>
          </p:nvPr>
        </p:nvGraphicFramePr>
        <p:xfrm>
          <a:off x="3832225" y="3333750"/>
          <a:ext cx="4962525" cy="2790825"/>
        </p:xfrm>
        <a:graphic>
          <a:graphicData uri="http://schemas.openxmlformats.org/presentationml/2006/ole">
            <mc:AlternateContent xmlns:mc="http://schemas.openxmlformats.org/markup-compatibility/2006">
              <mc:Choice xmlns:v="urn:schemas-microsoft-com:vml" Requires="v">
                <p:oleObj spid="_x0000_s4123" name="Диаграмма" r:id="rId8" imgW="4962509" imgH="2790889" progId="Excel.Chart.8">
                  <p:embed/>
                </p:oleObj>
              </mc:Choice>
              <mc:Fallback>
                <p:oleObj name="Диаграмма" r:id="rId8" imgW="4962509" imgH="2790889" progId="Excel.Chart.8">
                  <p:embed/>
                  <p:pic>
                    <p:nvPicPr>
                      <p:cNvPr id="0" name=""/>
                      <p:cNvPicPr>
                        <a:picLocks noChangeArrowheads="1"/>
                      </p:cNvPicPr>
                      <p:nvPr/>
                    </p:nvPicPr>
                    <p:blipFill>
                      <a:blip r:embed="rId9"/>
                      <a:srcRect/>
                      <a:stretch>
                        <a:fillRect/>
                      </a:stretch>
                    </p:blipFill>
                    <p:spPr bwMode="auto">
                      <a:xfrm>
                        <a:off x="3832225" y="3333750"/>
                        <a:ext cx="4962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08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14</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915816" y="838593"/>
            <a:ext cx="3013075" cy="369887"/>
          </a:xfrm>
          <a:prstGeom prst="rect">
            <a:avLst/>
          </a:prstGeom>
        </p:spPr>
        <p:txBody>
          <a:bodyPr>
            <a:spAutoFit/>
          </a:bodyPr>
          <a:lstStyle/>
          <a:p>
            <a:pPr algn="ctr" eaLnBrk="1" hangingPunct="1">
              <a:defRPr/>
            </a:pPr>
            <a:r>
              <a:rPr lang="ru-RU" b="1" kern="0" dirty="0">
                <a:solidFill>
                  <a:prstClr val="black"/>
                </a:solidFill>
                <a:latin typeface="Arial"/>
                <a:cs typeface="Arial"/>
              </a:rPr>
              <a:t>Структура выручки</a:t>
            </a:r>
            <a:endParaRPr lang="ru-RU" kern="0" dirty="0">
              <a:solidFill>
                <a:prstClr val="black"/>
              </a:solidFill>
              <a:latin typeface="Arial"/>
              <a:cs typeface="Arial"/>
            </a:endParaRP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14</a:t>
            </a:r>
            <a:endParaRPr lang="ru-RU" altLang="ru-RU" sz="1400" dirty="0">
              <a:solidFill>
                <a:srgbClr val="002060"/>
              </a:solidFill>
              <a:latin typeface="Arial" panose="020B0604020202020204" pitchFamily="34" charset="0"/>
            </a:endParaRPr>
          </a:p>
        </p:txBody>
      </p:sp>
      <p:sp>
        <p:nvSpPr>
          <p:cNvPr id="12"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3" name="Объект 1"/>
          <p:cNvGraphicFramePr>
            <a:graphicFrameLocks/>
          </p:cNvGraphicFramePr>
          <p:nvPr>
            <p:extLst/>
          </p:nvPr>
        </p:nvGraphicFramePr>
        <p:xfrm>
          <a:off x="180975" y="1485900"/>
          <a:ext cx="4660900" cy="2951163"/>
        </p:xfrm>
        <a:graphic>
          <a:graphicData uri="http://schemas.openxmlformats.org/presentationml/2006/ole">
            <mc:AlternateContent xmlns:mc="http://schemas.openxmlformats.org/markup-compatibility/2006">
              <mc:Choice xmlns:v="urn:schemas-microsoft-com:vml" Requires="v">
                <p:oleObj spid="_x0000_s5148" name="Лист" r:id="rId6" imgW="4667295" imgH="2952801" progId="Excel.Sheet.8">
                  <p:embed/>
                </p:oleObj>
              </mc:Choice>
              <mc:Fallback>
                <p:oleObj name="Лист" r:id="rId6" imgW="4667295" imgH="2952801" progId="Excel.Sheet.8">
                  <p:embed/>
                  <p:pic>
                    <p:nvPicPr>
                      <p:cNvPr id="0" name=""/>
                      <p:cNvPicPr>
                        <a:picLocks noChangeArrowheads="1"/>
                      </p:cNvPicPr>
                      <p:nvPr/>
                    </p:nvPicPr>
                    <p:blipFill>
                      <a:blip r:embed="rId7"/>
                      <a:srcRect/>
                      <a:stretch>
                        <a:fillRect/>
                      </a:stretch>
                    </p:blipFill>
                    <p:spPr bwMode="auto">
                      <a:xfrm>
                        <a:off x="180975" y="1485900"/>
                        <a:ext cx="46609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Диаграмма 9"/>
          <p:cNvGraphicFramePr>
            <a:graphicFrameLocks/>
          </p:cNvGraphicFramePr>
          <p:nvPr>
            <p:extLst/>
          </p:nvPr>
        </p:nvGraphicFramePr>
        <p:xfrm>
          <a:off x="4270375" y="3160713"/>
          <a:ext cx="4676775" cy="2852737"/>
        </p:xfrm>
        <a:graphic>
          <a:graphicData uri="http://schemas.openxmlformats.org/presentationml/2006/ole">
            <mc:AlternateContent xmlns:mc="http://schemas.openxmlformats.org/markup-compatibility/2006">
              <mc:Choice xmlns:v="urn:schemas-microsoft-com:vml" Requires="v">
                <p:oleObj spid="_x0000_s5149" name="Диаграмма" r:id="rId8" imgW="4676740" imgH="2847924" progId="Excel.Chart.8">
                  <p:embed/>
                </p:oleObj>
              </mc:Choice>
              <mc:Fallback>
                <p:oleObj name="Диаграмма" r:id="rId8" imgW="4676740" imgH="2847924" progId="Excel.Chart.8">
                  <p:embed/>
                  <p:pic>
                    <p:nvPicPr>
                      <p:cNvPr id="0" name=""/>
                      <p:cNvPicPr>
                        <a:picLocks noChangeArrowheads="1"/>
                      </p:cNvPicPr>
                      <p:nvPr/>
                    </p:nvPicPr>
                    <p:blipFill>
                      <a:blip r:embed="rId9"/>
                      <a:srcRect/>
                      <a:stretch>
                        <a:fillRect/>
                      </a:stretch>
                    </p:blipFill>
                    <p:spPr bwMode="auto">
                      <a:xfrm>
                        <a:off x="4270375" y="3160713"/>
                        <a:ext cx="46767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7679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15</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15</a:t>
            </a:r>
            <a:endParaRPr lang="ru-RU" altLang="ru-RU" sz="1400" dirty="0">
              <a:solidFill>
                <a:srgbClr val="002060"/>
              </a:solidFill>
              <a:latin typeface="Arial" panose="020B0604020202020204" pitchFamily="34" charset="0"/>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1" name="Таблица 10"/>
          <p:cNvGraphicFramePr>
            <a:graphicFrameLocks noGrp="1"/>
          </p:cNvGraphicFramePr>
          <p:nvPr>
            <p:extLst>
              <p:ext uri="{D42A27DB-BD31-4B8C-83A1-F6EECF244321}">
                <p14:modId xmlns:p14="http://schemas.microsoft.com/office/powerpoint/2010/main" val="3673590366"/>
              </p:ext>
            </p:extLst>
          </p:nvPr>
        </p:nvGraphicFramePr>
        <p:xfrm>
          <a:off x="162295" y="730407"/>
          <a:ext cx="8938900" cy="5317923"/>
        </p:xfrm>
        <a:graphic>
          <a:graphicData uri="http://schemas.openxmlformats.org/drawingml/2006/table">
            <a:tbl>
              <a:tblPr>
                <a:tableStyleId>{5C22544A-7EE6-4342-B048-85BDC9FD1C3A}</a:tableStyleId>
              </a:tblPr>
              <a:tblGrid>
                <a:gridCol w="3662834">
                  <a:extLst>
                    <a:ext uri="{9D8B030D-6E8A-4147-A177-3AD203B41FA5}">
                      <a16:colId xmlns:a16="http://schemas.microsoft.com/office/drawing/2014/main" xmlns="" val="20000"/>
                    </a:ext>
                  </a:extLst>
                </a:gridCol>
                <a:gridCol w="1110751">
                  <a:extLst>
                    <a:ext uri="{9D8B030D-6E8A-4147-A177-3AD203B41FA5}">
                      <a16:colId xmlns:a16="http://schemas.microsoft.com/office/drawing/2014/main" xmlns="" val="20001"/>
                    </a:ext>
                  </a:extLst>
                </a:gridCol>
                <a:gridCol w="833063">
                  <a:extLst>
                    <a:ext uri="{9D8B030D-6E8A-4147-A177-3AD203B41FA5}">
                      <a16:colId xmlns:a16="http://schemas.microsoft.com/office/drawing/2014/main" xmlns="" val="20002"/>
                    </a:ext>
                  </a:extLst>
                </a:gridCol>
                <a:gridCol w="833063">
                  <a:extLst>
                    <a:ext uri="{9D8B030D-6E8A-4147-A177-3AD203B41FA5}">
                      <a16:colId xmlns:a16="http://schemas.microsoft.com/office/drawing/2014/main" xmlns="" val="20003"/>
                    </a:ext>
                  </a:extLst>
                </a:gridCol>
                <a:gridCol w="833063">
                  <a:extLst>
                    <a:ext uri="{9D8B030D-6E8A-4147-A177-3AD203B41FA5}">
                      <a16:colId xmlns:a16="http://schemas.microsoft.com/office/drawing/2014/main" xmlns="" val="20004"/>
                    </a:ext>
                  </a:extLst>
                </a:gridCol>
                <a:gridCol w="833063">
                  <a:extLst>
                    <a:ext uri="{9D8B030D-6E8A-4147-A177-3AD203B41FA5}">
                      <a16:colId xmlns:a16="http://schemas.microsoft.com/office/drawing/2014/main" xmlns="" val="20005"/>
                    </a:ext>
                  </a:extLst>
                </a:gridCol>
                <a:gridCol w="833063">
                  <a:extLst>
                    <a:ext uri="{9D8B030D-6E8A-4147-A177-3AD203B41FA5}">
                      <a16:colId xmlns:a16="http://schemas.microsoft.com/office/drawing/2014/main" xmlns="" val="20006"/>
                    </a:ext>
                  </a:extLst>
                </a:gridCol>
              </a:tblGrid>
              <a:tr h="200539">
                <a:tc rowSpan="2">
                  <a:txBody>
                    <a:bodyPr/>
                    <a:lstStyle/>
                    <a:p>
                      <a:pPr algn="ctr" fontAlgn="ctr"/>
                      <a:r>
                        <a:rPr lang="ru-RU" sz="1100" b="1" u="none" strike="noStrike" dirty="0" smtClean="0">
                          <a:solidFill>
                            <a:schemeClr val="bg1"/>
                          </a:solidFill>
                          <a:effectLst/>
                        </a:rPr>
                        <a:t>9 месяцев 2016 год, </a:t>
                      </a:r>
                      <a:r>
                        <a:rPr lang="ru-RU" sz="1100" b="1" u="none" strike="noStrike" dirty="0">
                          <a:solidFill>
                            <a:schemeClr val="bg1"/>
                          </a:solidFill>
                          <a:effectLst/>
                        </a:rPr>
                        <a:t>тыс</a:t>
                      </a:r>
                      <a:r>
                        <a:rPr lang="ru-RU" sz="1100" b="1" u="none" strike="noStrike" dirty="0" smtClean="0">
                          <a:solidFill>
                            <a:schemeClr val="bg1"/>
                          </a:solidFill>
                          <a:effectLst/>
                        </a:rPr>
                        <a:t>. рублей</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rowSpan="2">
                  <a:txBody>
                    <a:bodyPr/>
                    <a:lstStyle/>
                    <a:p>
                      <a:pPr algn="ctr" fontAlgn="ctr"/>
                      <a:r>
                        <a:rPr lang="ru-RU" sz="1100" b="1" u="none" strike="noStrike" dirty="0">
                          <a:solidFill>
                            <a:schemeClr val="bg1"/>
                          </a:solidFill>
                          <a:effectLst/>
                        </a:rPr>
                        <a:t>Свод </a:t>
                      </a:r>
                      <a:r>
                        <a:rPr lang="ru-RU" sz="1100" b="1" u="none" strike="noStrike" dirty="0" smtClean="0">
                          <a:solidFill>
                            <a:schemeClr val="bg1"/>
                          </a:solidFill>
                          <a:effectLst/>
                        </a:rPr>
                        <a:t> ПАО</a:t>
                      </a:r>
                    </a:p>
                    <a:p>
                      <a:pPr algn="ctr" fontAlgn="ctr"/>
                      <a:r>
                        <a:rPr lang="ru-RU" sz="1100" b="1" u="none" strike="noStrike" dirty="0" smtClean="0">
                          <a:solidFill>
                            <a:schemeClr val="bg1"/>
                          </a:solidFill>
                          <a:effectLst/>
                        </a:rPr>
                        <a:t> «МРСК Юга»</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gridSpan="5">
                  <a:txBody>
                    <a:bodyPr/>
                    <a:lstStyle/>
                    <a:p>
                      <a:pPr algn="ctr" fontAlgn="ctr"/>
                      <a:r>
                        <a:rPr lang="ru-RU" sz="1100" b="1" u="none" strike="noStrike" dirty="0">
                          <a:solidFill>
                            <a:schemeClr val="bg1"/>
                          </a:solidFill>
                          <a:effectLst/>
                        </a:rPr>
                        <a:t>в т</a:t>
                      </a:r>
                      <a:r>
                        <a:rPr lang="ru-RU" sz="1100" b="1" u="none" strike="noStrike" dirty="0" smtClean="0">
                          <a:solidFill>
                            <a:schemeClr val="bg1"/>
                          </a:solidFill>
                          <a:effectLst/>
                        </a:rPr>
                        <a:t>. ч</a:t>
                      </a:r>
                      <a:r>
                        <a:rPr lang="ru-RU" sz="1100" b="1" u="none" strike="noStrike" dirty="0">
                          <a:solidFill>
                            <a:schemeClr val="bg1"/>
                          </a:solidFill>
                          <a:effectLst/>
                        </a:rPr>
                        <a:t>. по филиалам</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01079">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solidFill>
                            <a:schemeClr val="bg1"/>
                          </a:solidFill>
                          <a:effectLst/>
                        </a:rPr>
                        <a:t>Астрахань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Волгоград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err="1">
                          <a:solidFill>
                            <a:schemeClr val="bg1"/>
                          </a:solidFill>
                          <a:effectLst/>
                        </a:rPr>
                        <a:t>Калм</a:t>
                      </a:r>
                      <a:r>
                        <a:rPr lang="ru-RU" sz="1100" b="1" u="none" strike="noStrike" dirty="0">
                          <a:solidFill>
                            <a:schemeClr val="bg1"/>
                          </a:solidFill>
                          <a:effectLst/>
                        </a:rPr>
                        <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Ростов</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Кубань</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20" marR="8320" marT="8322" marB="0" anchor="ctr">
                    <a:solidFill>
                      <a:schemeClr val="tx2">
                        <a:lumMod val="60000"/>
                        <a:lumOff val="40000"/>
                      </a:schemeClr>
                    </a:solidFill>
                  </a:tcPr>
                </a:tc>
                <a:extLst>
                  <a:ext uri="{0D108BD9-81ED-4DB2-BD59-A6C34878D82A}">
                    <a16:rowId xmlns:a16="http://schemas.microsoft.com/office/drawing/2014/main" xmlns="" val="10001"/>
                  </a:ext>
                </a:extLst>
              </a:tr>
              <a:tr h="200539">
                <a:tc>
                  <a:txBody>
                    <a:bodyPr/>
                    <a:lstStyle/>
                    <a:p>
                      <a:pPr algn="l"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a:effectLst/>
                        </a:rPr>
                        <a:t> </a:t>
                      </a:r>
                      <a:endParaRPr lang="ru-RU" sz="1000" b="0" i="0" u="none" strike="noStrike">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000" u="none" strike="noStrike" dirty="0">
                          <a:effectLst/>
                        </a:rPr>
                        <a:t> </a:t>
                      </a:r>
                      <a:endParaRPr lang="ru-RU" sz="10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extLst>
                  <a:ext uri="{0D108BD9-81ED-4DB2-BD59-A6C34878D82A}">
                    <a16:rowId xmlns:a16="http://schemas.microsoft.com/office/drawing/2014/main" xmlns="" val="10002"/>
                  </a:ext>
                </a:extLst>
              </a:tr>
              <a:tr h="200539">
                <a:tc>
                  <a:txBody>
                    <a:bodyPr/>
                    <a:lstStyle/>
                    <a:p>
                      <a:pPr algn="l" fontAlgn="ctr"/>
                      <a:r>
                        <a:rPr lang="ru-RU" sz="1100" b="1" u="none" strike="noStrike" dirty="0">
                          <a:effectLst/>
                        </a:rPr>
                        <a:t>Выручка, в т</a:t>
                      </a:r>
                      <a:r>
                        <a:rPr lang="ru-RU" sz="1100" b="1" u="none" strike="noStrike" dirty="0" smtClean="0">
                          <a:effectLst/>
                        </a:rPr>
                        <a:t>. ч</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1" i="0" u="none" strike="noStrike" dirty="0">
                          <a:solidFill>
                            <a:srgbClr val="000000"/>
                          </a:solidFill>
                          <a:effectLst/>
                          <a:latin typeface="Calibri"/>
                        </a:rPr>
                        <a:t>22 766 781</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3 429 225</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7 152 488</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670 237</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11 484 199</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10 730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200539">
                <a:tc>
                  <a:txBody>
                    <a:bodyPr/>
                    <a:lstStyle/>
                    <a:p>
                      <a:pPr algn="l" fontAlgn="ctr"/>
                      <a:r>
                        <a:rPr lang="ru-RU" sz="1100" u="none" strike="noStrike" dirty="0">
                          <a:effectLst/>
                        </a:rPr>
                        <a:t>от услуг по передаче электроэнергии</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22 472 237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3 387 003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7 109 751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659 149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11 316 334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4"/>
                  </a:ext>
                </a:extLst>
              </a:tr>
              <a:tr h="200539">
                <a:tc>
                  <a:txBody>
                    <a:bodyPr/>
                    <a:lstStyle/>
                    <a:p>
                      <a:pPr algn="l" fontAlgn="ctr"/>
                      <a:r>
                        <a:rPr lang="ru-RU" sz="1100" u="none" strike="noStrike" dirty="0">
                          <a:effectLst/>
                        </a:rPr>
                        <a:t>от услуг по технологическому присоединению</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167 506</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26 547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16 832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152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123 975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5"/>
                  </a:ext>
                </a:extLst>
              </a:tr>
              <a:tr h="200539">
                <a:tc>
                  <a:txBody>
                    <a:bodyPr/>
                    <a:lstStyle/>
                    <a:p>
                      <a:pPr algn="l" fontAlgn="ctr"/>
                      <a:r>
                        <a:rPr lang="ru-RU" sz="1100" u="none" strike="noStrike" dirty="0">
                          <a:effectLst/>
                        </a:rPr>
                        <a:t>прочая деятельность</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127 038</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15 675</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25 905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10 936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43 890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10 730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6"/>
                  </a:ext>
                </a:extLst>
              </a:tr>
              <a:tr h="314958">
                <a:tc>
                  <a:txBody>
                    <a:bodyPr/>
                    <a:lstStyle/>
                    <a:p>
                      <a:pPr algn="l" fontAlgn="ctr"/>
                      <a:r>
                        <a:rPr lang="ru-RU" sz="1100" u="none" strike="noStrike" dirty="0">
                          <a:effectLst/>
                        </a:rPr>
                        <a:t> </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fontAlgn="ctr"/>
                      <a:r>
                        <a:rPr lang="ru-RU" sz="1100" b="0" i="0" u="none" strike="noStrike">
                          <a:effectLst/>
                          <a:latin typeface="Arial"/>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dirty="0">
                          <a:solidFill>
                            <a:srgbClr val="000000"/>
                          </a:solidFill>
                          <a:effectLst/>
                          <a:latin typeface="Calibri"/>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 </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 </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200539">
                <a:tc>
                  <a:txBody>
                    <a:bodyPr/>
                    <a:lstStyle/>
                    <a:p>
                      <a:pPr algn="l" fontAlgn="ctr"/>
                      <a:r>
                        <a:rPr lang="ru-RU" sz="1100" b="1" u="none" strike="noStrike" dirty="0">
                          <a:effectLst/>
                        </a:rPr>
                        <a:t>Затраты на производство и реализацию продукции</a:t>
                      </a:r>
                      <a:endParaRPr lang="ru-RU" sz="1100" b="1"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1" i="0" u="none" strike="noStrike" dirty="0">
                          <a:solidFill>
                            <a:srgbClr val="000000"/>
                          </a:solidFill>
                          <a:effectLst/>
                          <a:latin typeface="Calibri"/>
                        </a:rPr>
                        <a:t>19 096 512</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2 900 398</a:t>
                      </a:r>
                    </a:p>
                  </a:txBody>
                  <a:tcPr marL="9525" marR="9525" marT="9525" marB="0" anchor="b">
                    <a:solidFill>
                      <a:schemeClr val="accent1">
                        <a:lumMod val="20000"/>
                        <a:lumOff val="80000"/>
                      </a:schemeClr>
                    </a:solidFill>
                  </a:tcPr>
                </a:tc>
                <a:tc>
                  <a:txBody>
                    <a:bodyPr/>
                    <a:lstStyle/>
                    <a:p>
                      <a:pPr algn="r" rtl="0" fontAlgn="b"/>
                      <a:r>
                        <a:rPr lang="ru-RU" sz="1100" b="1" i="0" u="none" strike="noStrike" dirty="0">
                          <a:solidFill>
                            <a:srgbClr val="000000"/>
                          </a:solidFill>
                          <a:effectLst/>
                          <a:latin typeface="Calibri"/>
                        </a:rPr>
                        <a:t>5 768 316</a:t>
                      </a:r>
                    </a:p>
                  </a:txBody>
                  <a:tcPr marL="9525" marR="9525" marT="9525" marB="0" anchor="b">
                    <a:solidFill>
                      <a:schemeClr val="accent1">
                        <a:lumMod val="20000"/>
                        <a:lumOff val="80000"/>
                      </a:schemeClr>
                    </a:solidFill>
                  </a:tcPr>
                </a:tc>
                <a:tc>
                  <a:txBody>
                    <a:bodyPr/>
                    <a:lstStyle/>
                    <a:p>
                      <a:pPr algn="r" rtl="0" fontAlgn="b"/>
                      <a:r>
                        <a:rPr lang="ru-RU" sz="1100" b="1" i="0" u="none" strike="noStrike" dirty="0">
                          <a:solidFill>
                            <a:srgbClr val="000000"/>
                          </a:solidFill>
                          <a:effectLst/>
                          <a:latin typeface="Calibri"/>
                        </a:rPr>
                        <a:t>889 652</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9 498 400</a:t>
                      </a:r>
                    </a:p>
                  </a:txBody>
                  <a:tcPr marL="9525" marR="9525" marT="9525" marB="0" anchor="b">
                    <a:solidFill>
                      <a:schemeClr val="accent1">
                        <a:lumMod val="20000"/>
                        <a:lumOff val="80000"/>
                      </a:schemeClr>
                    </a:solidFill>
                  </a:tcPr>
                </a:tc>
                <a:tc>
                  <a:txBody>
                    <a:bodyPr/>
                    <a:lstStyle/>
                    <a:p>
                      <a:pPr algn="r" rtl="0" fontAlgn="b"/>
                      <a:r>
                        <a:rPr lang="ru-RU" sz="1100" b="1" i="0" u="none" strike="noStrike">
                          <a:solidFill>
                            <a:srgbClr val="000000"/>
                          </a:solidFill>
                          <a:effectLst/>
                          <a:latin typeface="Calibri"/>
                        </a:rPr>
                        <a:t>18 562</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8"/>
                  </a:ext>
                </a:extLst>
              </a:tr>
              <a:tr h="200539">
                <a:tc>
                  <a:txBody>
                    <a:bodyPr/>
                    <a:lstStyle/>
                    <a:p>
                      <a:pPr algn="l" fontAlgn="ctr"/>
                      <a:r>
                        <a:rPr lang="ru-RU" sz="1100" u="none" strike="noStrike" dirty="0">
                          <a:effectLst/>
                        </a:rPr>
                        <a:t>Материальные затраты, всего</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5 069 363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1 089 579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1 229 969</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209 941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2 536 311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3 458</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9"/>
                  </a:ext>
                </a:extLst>
              </a:tr>
              <a:tr h="200539">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4 238 735</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970 621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976 107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140 093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2 151 916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0"/>
                  </a:ext>
                </a:extLst>
              </a:tr>
              <a:tr h="390567">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148 845</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17 422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42 534</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7 909</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79 578</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1 335</a:t>
                      </a:r>
                    </a:p>
                  </a:txBody>
                  <a:tcPr marL="9525" marR="9525" marT="9525" marB="0">
                    <a:solidFill>
                      <a:schemeClr val="accent1">
                        <a:lumMod val="20000"/>
                        <a:lumOff val="80000"/>
                      </a:schemeClr>
                    </a:solidFill>
                  </a:tcPr>
                </a:tc>
                <a:extLst>
                  <a:ext uri="{0D108BD9-81ED-4DB2-BD59-A6C34878D82A}">
                    <a16:rowId xmlns:a16="http://schemas.microsoft.com/office/drawing/2014/main" xmlns="" val="10011"/>
                  </a:ext>
                </a:extLst>
              </a:tr>
              <a:tr h="200539">
                <a:tc>
                  <a:txBody>
                    <a:bodyPr/>
                    <a:lstStyle/>
                    <a:p>
                      <a:pPr algn="l" fontAlgn="ctr"/>
                      <a:r>
                        <a:rPr lang="en-US" sz="1100" u="none" strike="noStrike" dirty="0">
                          <a:effectLst/>
                        </a:rPr>
                        <a:t>C</a:t>
                      </a:r>
                      <a:r>
                        <a:rPr lang="ru-RU" sz="1100" u="none" strike="noStrike" dirty="0" err="1">
                          <a:effectLst/>
                        </a:rPr>
                        <a:t>ырье</a:t>
                      </a:r>
                      <a:r>
                        <a:rPr lang="ru-RU" sz="1100" u="none" strike="noStrike" dirty="0">
                          <a:effectLst/>
                        </a:rPr>
                        <a:t> и материалы</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681 782</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101 536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211 329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61 940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304 817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2 123</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2"/>
                  </a:ext>
                </a:extLst>
              </a:tr>
              <a:tr h="200539">
                <a:tc>
                  <a:txBody>
                    <a:bodyPr/>
                    <a:lstStyle/>
                    <a:p>
                      <a:pPr algn="l" fontAlgn="ctr"/>
                      <a:r>
                        <a:rPr lang="ru-RU" sz="1100" u="none" strike="noStrike" dirty="0">
                          <a:effectLst/>
                        </a:rPr>
                        <a:t>Работы и услуги производственного характера  </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6 588 070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643 209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2 353 301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114 420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3 476 679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457</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3"/>
                  </a:ext>
                </a:extLst>
              </a:tr>
              <a:tr h="200539">
                <a:tc>
                  <a:txBody>
                    <a:bodyPr/>
                    <a:lstStyle/>
                    <a:p>
                      <a:pPr algn="l" fontAlgn="ctr"/>
                      <a:r>
                        <a:rPr lang="ru-RU" sz="1100" u="none" strike="noStrike" dirty="0">
                          <a:effectLst/>
                        </a:rPr>
                        <a:t>Услуги подрядчиков по обслуживанию и ремонту</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89 767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14 200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35 120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3 590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36 472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380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4"/>
                  </a:ext>
                </a:extLst>
              </a:tr>
              <a:tr h="200539">
                <a:tc>
                  <a:txBody>
                    <a:bodyPr/>
                    <a:lstStyle/>
                    <a:p>
                      <a:pPr algn="l" fontAlgn="ctr"/>
                      <a:r>
                        <a:rPr lang="ru-RU" sz="1100" u="none" strike="noStrike" dirty="0">
                          <a:effectLst/>
                        </a:rPr>
                        <a:t>Услуги сетевых компаний по передаче э/э</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6 453 363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625 060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2 298 762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108 934</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3 420 607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5"/>
                  </a:ext>
                </a:extLst>
              </a:tr>
              <a:tr h="200539">
                <a:tc>
                  <a:txBody>
                    <a:bodyPr/>
                    <a:lstStyle/>
                    <a:p>
                      <a:pPr algn="l" fontAlgn="ctr"/>
                      <a:r>
                        <a:rPr lang="ru-RU" sz="1100" u="none" strike="noStrike" dirty="0">
                          <a:effectLst/>
                        </a:rPr>
                        <a:t> - услуги "ФСК ЕЭС"</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4 915 371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428 067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1 877 337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108 934</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2 501 033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6"/>
                  </a:ext>
                </a:extLst>
              </a:tr>
              <a:tr h="200539">
                <a:tc>
                  <a:txBody>
                    <a:bodyPr/>
                    <a:lstStyle/>
                    <a:p>
                      <a:pPr algn="l" fontAlgn="ctr"/>
                      <a:r>
                        <a:rPr lang="ru-RU" sz="1100" u="none" strike="noStrike" dirty="0">
                          <a:effectLst/>
                        </a:rPr>
                        <a:t> - услуги распределительных сетевых компаний</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1 537 991</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196 992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421 425</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0</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919 574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7"/>
                  </a:ext>
                </a:extLst>
              </a:tr>
              <a:tr h="200539">
                <a:tc>
                  <a:txBody>
                    <a:bodyPr/>
                    <a:lstStyle/>
                    <a:p>
                      <a:pPr algn="l" fontAlgn="ctr"/>
                      <a:r>
                        <a:rPr lang="ru-RU" sz="1100" u="none" strike="noStrike" dirty="0">
                          <a:effectLst/>
                        </a:rPr>
                        <a:t>Прочие услуги производственного характера</a:t>
                      </a:r>
                      <a:endParaRPr lang="ru-RU" sz="1100" b="0" i="0" u="none" strike="noStrike" dirty="0">
                        <a:solidFill>
                          <a:srgbClr val="000000"/>
                        </a:solidFill>
                        <a:effectLst/>
                        <a:latin typeface="Times New Roman" panose="02020603050405020304" pitchFamily="18" charset="0"/>
                      </a:endParaRPr>
                    </a:p>
                  </a:txBody>
                  <a:tcPr marL="22461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44 939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3 949</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19 419</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1 896</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19 599</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76</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8"/>
                  </a:ext>
                </a:extLst>
              </a:tr>
              <a:tr h="200539">
                <a:tc>
                  <a:txBody>
                    <a:bodyPr/>
                    <a:lstStyle/>
                    <a:p>
                      <a:pPr algn="l" fontAlgn="ctr"/>
                      <a:r>
                        <a:rPr lang="ru-RU" sz="1100" u="none" strike="noStrike" dirty="0">
                          <a:effectLst/>
                        </a:rPr>
                        <a:t>Затраты на оплату труда</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3 556 967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538 764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1 188 630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293 801</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1 529 537</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4 093</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9"/>
                  </a:ext>
                </a:extLst>
              </a:tr>
              <a:tr h="200539">
                <a:tc>
                  <a:txBody>
                    <a:bodyPr/>
                    <a:lstStyle/>
                    <a:p>
                      <a:pPr algn="l" fontAlgn="ctr"/>
                      <a:r>
                        <a:rPr lang="ru-RU" sz="1100" u="none" strike="noStrike" dirty="0">
                          <a:effectLst/>
                        </a:rPr>
                        <a:t>Страховые взносы</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1 074 263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163 972</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357 123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88 201</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463 154</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1 244</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0"/>
                  </a:ext>
                </a:extLst>
              </a:tr>
              <a:tr h="200539">
                <a:tc>
                  <a:txBody>
                    <a:bodyPr/>
                    <a:lstStyle/>
                    <a:p>
                      <a:pPr algn="l" fontAlgn="ctr"/>
                      <a:r>
                        <a:rPr lang="ru-RU" sz="1100" u="none" strike="noStrike" dirty="0">
                          <a:effectLst/>
                        </a:rPr>
                        <a:t>Отчисления на НПО (НПФ энергетики)</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dirty="0">
                          <a:solidFill>
                            <a:srgbClr val="000000"/>
                          </a:solidFill>
                          <a:effectLst/>
                          <a:latin typeface="Calibri"/>
                        </a:rPr>
                        <a:t>0</a:t>
                      </a:r>
                    </a:p>
                  </a:txBody>
                  <a:tcPr marL="9525" marR="9525" marT="9525" marB="0" anchor="ctr">
                    <a:solidFill>
                      <a:schemeClr val="accent1">
                        <a:lumMod val="20000"/>
                        <a:lumOff val="80000"/>
                      </a:schemeClr>
                    </a:solidFill>
                  </a:tcPr>
                </a:tc>
                <a:tc>
                  <a:txBody>
                    <a:bodyPr/>
                    <a:lstStyle/>
                    <a:p>
                      <a:pPr algn="r" rtl="0" fontAlgn="ctr"/>
                      <a:r>
                        <a:rPr lang="ru-RU" sz="1100" b="0" i="0" u="none" strike="noStrike" dirty="0">
                          <a:solidFill>
                            <a:srgbClr val="000000"/>
                          </a:solidFill>
                          <a:effectLst/>
                          <a:latin typeface="Calibri"/>
                        </a:rPr>
                        <a:t>0</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1"/>
                  </a:ext>
                </a:extLst>
              </a:tr>
              <a:tr h="200539">
                <a:tc>
                  <a:txBody>
                    <a:bodyPr/>
                    <a:lstStyle/>
                    <a:p>
                      <a:pPr algn="l" fontAlgn="ctr"/>
                      <a:r>
                        <a:rPr lang="ru-RU" sz="1100" u="none" strike="noStrike" dirty="0">
                          <a:effectLst/>
                        </a:rPr>
                        <a:t>Амортизация основных средств и НМА</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1 942 814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346 500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397 820</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122 966</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1 071 296</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990</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2"/>
                  </a:ext>
                </a:extLst>
              </a:tr>
              <a:tr h="200539">
                <a:tc>
                  <a:txBody>
                    <a:bodyPr/>
                    <a:lstStyle/>
                    <a:p>
                      <a:pPr algn="l" fontAlgn="b"/>
                      <a:r>
                        <a:rPr lang="ru-RU" sz="1100" u="none" strike="noStrike" dirty="0">
                          <a:effectLst/>
                        </a:rPr>
                        <a:t>Прочие затраты</a:t>
                      </a:r>
                      <a:endParaRPr lang="ru-RU" sz="1100" b="0" i="0" u="none" strike="noStrike" dirty="0">
                        <a:solidFill>
                          <a:srgbClr val="000000"/>
                        </a:solidFill>
                        <a:effectLst/>
                        <a:latin typeface="Times New Roman" panose="02020603050405020304" pitchFamily="18" charset="0"/>
                      </a:endParaRPr>
                    </a:p>
                  </a:txBody>
                  <a:tcPr marL="8320" marR="8320" marT="8322" marB="0" anchor="ctr">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865 037</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118 373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241 473</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60 324</a:t>
                      </a:r>
                    </a:p>
                  </a:txBody>
                  <a:tcPr marL="9525" marR="9525" marT="9525" marB="0" anchor="b">
                    <a:solidFill>
                      <a:schemeClr val="accent1">
                        <a:lumMod val="20000"/>
                        <a:lumOff val="80000"/>
                      </a:schemeClr>
                    </a:solidFill>
                  </a:tcPr>
                </a:tc>
                <a:tc>
                  <a:txBody>
                    <a:bodyPr/>
                    <a:lstStyle/>
                    <a:p>
                      <a:pPr algn="r" rtl="0" fontAlgn="b"/>
                      <a:r>
                        <a:rPr lang="ru-RU" sz="1100" b="0" i="0" u="none" strike="noStrike">
                          <a:solidFill>
                            <a:srgbClr val="000000"/>
                          </a:solidFill>
                          <a:effectLst/>
                          <a:latin typeface="Calibri"/>
                        </a:rPr>
                        <a:t>421 422</a:t>
                      </a:r>
                    </a:p>
                  </a:txBody>
                  <a:tcPr marL="9525" marR="9525" marT="9525" marB="0" anchor="b">
                    <a:solidFill>
                      <a:schemeClr val="accent1">
                        <a:lumMod val="20000"/>
                        <a:lumOff val="80000"/>
                      </a:schemeClr>
                    </a:solidFill>
                  </a:tcPr>
                </a:tc>
                <a:tc>
                  <a:txBody>
                    <a:bodyPr/>
                    <a:lstStyle/>
                    <a:p>
                      <a:pPr algn="r" rtl="0" fontAlgn="b"/>
                      <a:r>
                        <a:rPr lang="ru-RU" sz="1100" b="0" i="0" u="none" strike="noStrike" dirty="0">
                          <a:solidFill>
                            <a:srgbClr val="000000"/>
                          </a:solidFill>
                          <a:effectLst/>
                          <a:latin typeface="Calibri"/>
                        </a:rPr>
                        <a:t>8 319</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val="23217129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16</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16</a:t>
            </a:r>
            <a:endParaRPr lang="ru-RU" altLang="ru-RU" sz="1400" dirty="0">
              <a:solidFill>
                <a:srgbClr val="002060"/>
              </a:solidFill>
              <a:latin typeface="Arial" panose="020B0604020202020204" pitchFamily="34" charset="0"/>
            </a:endParaRPr>
          </a:p>
        </p:txBody>
      </p:sp>
      <p:sp>
        <p:nvSpPr>
          <p:cNvPr id="10"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1" name="Таблица 10"/>
          <p:cNvGraphicFramePr>
            <a:graphicFrameLocks noGrp="1"/>
          </p:cNvGraphicFramePr>
          <p:nvPr>
            <p:extLst>
              <p:ext uri="{D42A27DB-BD31-4B8C-83A1-F6EECF244321}">
                <p14:modId xmlns:p14="http://schemas.microsoft.com/office/powerpoint/2010/main" val="4169790257"/>
              </p:ext>
            </p:extLst>
          </p:nvPr>
        </p:nvGraphicFramePr>
        <p:xfrm>
          <a:off x="107506" y="819093"/>
          <a:ext cx="8938903" cy="5277157"/>
        </p:xfrm>
        <a:graphic>
          <a:graphicData uri="http://schemas.openxmlformats.org/drawingml/2006/table">
            <a:tbl>
              <a:tblPr>
                <a:tableStyleId>{5C22544A-7EE6-4342-B048-85BDC9FD1C3A}</a:tableStyleId>
              </a:tblPr>
              <a:tblGrid>
                <a:gridCol w="3551015">
                  <a:extLst>
                    <a:ext uri="{9D8B030D-6E8A-4147-A177-3AD203B41FA5}">
                      <a16:colId xmlns:a16="http://schemas.microsoft.com/office/drawing/2014/main" xmlns="" val="20000"/>
                    </a:ext>
                  </a:extLst>
                </a:gridCol>
                <a:gridCol w="1088593">
                  <a:extLst>
                    <a:ext uri="{9D8B030D-6E8A-4147-A177-3AD203B41FA5}">
                      <a16:colId xmlns:a16="http://schemas.microsoft.com/office/drawing/2014/main" xmlns="" val="20001"/>
                    </a:ext>
                  </a:extLst>
                </a:gridCol>
                <a:gridCol w="859859">
                  <a:extLst>
                    <a:ext uri="{9D8B030D-6E8A-4147-A177-3AD203B41FA5}">
                      <a16:colId xmlns:a16="http://schemas.microsoft.com/office/drawing/2014/main" xmlns="" val="20002"/>
                    </a:ext>
                  </a:extLst>
                </a:gridCol>
                <a:gridCol w="859859">
                  <a:extLst>
                    <a:ext uri="{9D8B030D-6E8A-4147-A177-3AD203B41FA5}">
                      <a16:colId xmlns:a16="http://schemas.microsoft.com/office/drawing/2014/main" xmlns="" val="20003"/>
                    </a:ext>
                  </a:extLst>
                </a:gridCol>
                <a:gridCol w="859859">
                  <a:extLst>
                    <a:ext uri="{9D8B030D-6E8A-4147-A177-3AD203B41FA5}">
                      <a16:colId xmlns:a16="http://schemas.microsoft.com/office/drawing/2014/main" xmlns="" val="20004"/>
                    </a:ext>
                  </a:extLst>
                </a:gridCol>
                <a:gridCol w="859859">
                  <a:extLst>
                    <a:ext uri="{9D8B030D-6E8A-4147-A177-3AD203B41FA5}">
                      <a16:colId xmlns:a16="http://schemas.microsoft.com/office/drawing/2014/main" xmlns="" val="20005"/>
                    </a:ext>
                  </a:extLst>
                </a:gridCol>
                <a:gridCol w="859859">
                  <a:extLst>
                    <a:ext uri="{9D8B030D-6E8A-4147-A177-3AD203B41FA5}">
                      <a16:colId xmlns:a16="http://schemas.microsoft.com/office/drawing/2014/main" xmlns="" val="20006"/>
                    </a:ext>
                  </a:extLst>
                </a:gridCol>
              </a:tblGrid>
              <a:tr h="261741">
                <a:tc rowSpan="2">
                  <a:txBody>
                    <a:bodyPr/>
                    <a:lstStyle/>
                    <a:p>
                      <a:pPr algn="ctr" fontAlgn="ctr"/>
                      <a:r>
                        <a:rPr lang="ru-RU" sz="1100" b="1" u="none" strike="noStrike" dirty="0" smtClean="0">
                          <a:solidFill>
                            <a:schemeClr val="bg1"/>
                          </a:solidFill>
                          <a:effectLst/>
                        </a:rPr>
                        <a:t>9 месяцев 2017 год, </a:t>
                      </a:r>
                      <a:r>
                        <a:rPr lang="ru-RU" sz="1100" b="1" u="none" strike="noStrike" dirty="0">
                          <a:solidFill>
                            <a:schemeClr val="bg1"/>
                          </a:solidFill>
                          <a:effectLst/>
                        </a:rPr>
                        <a:t>тыс</a:t>
                      </a:r>
                      <a:r>
                        <a:rPr lang="ru-RU" sz="1100" b="1" u="none" strike="noStrike" dirty="0" smtClean="0">
                          <a:solidFill>
                            <a:schemeClr val="bg1"/>
                          </a:solidFill>
                          <a:effectLst/>
                        </a:rPr>
                        <a:t>. руб</a:t>
                      </a:r>
                      <a:r>
                        <a:rPr lang="ru-RU" sz="1100" b="1" u="none" strike="noStrike" dirty="0">
                          <a:solidFill>
                            <a:schemeClr val="bg1"/>
                          </a:solidFill>
                          <a:effectLst/>
                        </a:rPr>
                        <a:t>.</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rowSpan="2">
                  <a:txBody>
                    <a:bodyPr/>
                    <a:lstStyle/>
                    <a:p>
                      <a:pPr algn="ctr" fontAlgn="ctr"/>
                      <a:r>
                        <a:rPr lang="ru-RU" sz="1100" b="1" u="none" strike="noStrike" dirty="0">
                          <a:solidFill>
                            <a:schemeClr val="bg1"/>
                          </a:solidFill>
                          <a:effectLst/>
                        </a:rPr>
                        <a:t>Свод </a:t>
                      </a:r>
                      <a:r>
                        <a:rPr lang="ru-RU" sz="1100" b="1" u="none" strike="noStrike" dirty="0" smtClean="0">
                          <a:solidFill>
                            <a:schemeClr val="bg1"/>
                          </a:solidFill>
                          <a:effectLst/>
                        </a:rPr>
                        <a:t>ПАО</a:t>
                      </a:r>
                    </a:p>
                    <a:p>
                      <a:pPr algn="ctr" fontAlgn="ctr"/>
                      <a:r>
                        <a:rPr lang="ru-RU" sz="1100" b="1" u="none" strike="noStrike" dirty="0" smtClean="0">
                          <a:solidFill>
                            <a:schemeClr val="bg1"/>
                          </a:solidFill>
                          <a:effectLst/>
                        </a:rPr>
                        <a:t> «МРСК Юга»</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gridSpan="5">
                  <a:txBody>
                    <a:bodyPr/>
                    <a:lstStyle/>
                    <a:p>
                      <a:pPr algn="ctr" fontAlgn="ctr"/>
                      <a:r>
                        <a:rPr lang="ru-RU" sz="1100" b="1" u="none" strike="noStrike" dirty="0">
                          <a:solidFill>
                            <a:schemeClr val="bg1"/>
                          </a:solidFill>
                          <a:effectLst/>
                        </a:rPr>
                        <a:t>в т</a:t>
                      </a:r>
                      <a:r>
                        <a:rPr lang="ru-RU" sz="1100" b="1" u="none" strike="noStrike" dirty="0" smtClean="0">
                          <a:solidFill>
                            <a:schemeClr val="bg1"/>
                          </a:solidFill>
                          <a:effectLst/>
                        </a:rPr>
                        <a:t>. ч</a:t>
                      </a:r>
                      <a:r>
                        <a:rPr lang="ru-RU" sz="1100" b="1" u="none" strike="noStrike" dirty="0">
                          <a:solidFill>
                            <a:schemeClr val="bg1"/>
                          </a:solidFill>
                          <a:effectLst/>
                        </a:rPr>
                        <a:t>. по филиалам</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5632">
                <a:tc vMerge="1">
                  <a:txBody>
                    <a:bodyPr/>
                    <a:lstStyle/>
                    <a:p>
                      <a:endParaRPr lang="ru-RU"/>
                    </a:p>
                  </a:txBody>
                  <a:tcPr/>
                </a:tc>
                <a:tc vMerge="1">
                  <a:txBody>
                    <a:bodyPr/>
                    <a:lstStyle/>
                    <a:p>
                      <a:endParaRPr lang="ru-RU"/>
                    </a:p>
                  </a:txBody>
                  <a:tcPr/>
                </a:tc>
                <a:tc>
                  <a:txBody>
                    <a:bodyPr/>
                    <a:lstStyle/>
                    <a:p>
                      <a:pPr algn="ctr" fontAlgn="ctr"/>
                      <a:r>
                        <a:rPr lang="ru-RU" sz="1100" b="1" u="none" strike="noStrike" dirty="0">
                          <a:solidFill>
                            <a:schemeClr val="bg1"/>
                          </a:solidFill>
                          <a:effectLst/>
                        </a:rPr>
                        <a:t>Астрахань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Волгоград </a:t>
                      </a: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err="1">
                          <a:solidFill>
                            <a:schemeClr val="bg1"/>
                          </a:solidFill>
                          <a:effectLst/>
                        </a:rPr>
                        <a:t>Калм</a:t>
                      </a:r>
                      <a:r>
                        <a:rPr lang="ru-RU" sz="1100" b="1" u="none" strike="noStrike" dirty="0">
                          <a:solidFill>
                            <a:schemeClr val="bg1"/>
                          </a:solidFill>
                          <a:effectLst/>
                        </a:rPr>
                        <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Ростов</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tc>
                  <a:txBody>
                    <a:bodyPr/>
                    <a:lstStyle/>
                    <a:p>
                      <a:pPr algn="ctr" fontAlgn="ctr"/>
                      <a:r>
                        <a:rPr lang="ru-RU" sz="1100" b="1" u="none" strike="noStrike" dirty="0">
                          <a:solidFill>
                            <a:schemeClr val="bg1"/>
                          </a:solidFill>
                          <a:effectLst/>
                        </a:rPr>
                        <a:t>Кубань</a:t>
                      </a:r>
                      <a:br>
                        <a:rPr lang="ru-RU" sz="1100" b="1" u="none" strike="noStrike" dirty="0">
                          <a:solidFill>
                            <a:schemeClr val="bg1"/>
                          </a:solidFill>
                          <a:effectLst/>
                        </a:rPr>
                      </a:br>
                      <a:r>
                        <a:rPr lang="ru-RU" sz="1100" b="1" u="none" strike="noStrike" dirty="0" err="1">
                          <a:solidFill>
                            <a:schemeClr val="bg1"/>
                          </a:solidFill>
                          <a:effectLst/>
                        </a:rPr>
                        <a:t>энерго</a:t>
                      </a:r>
                      <a:endParaRPr lang="ru-RU" sz="1100" b="1" i="0" u="none" strike="noStrike" dirty="0">
                        <a:solidFill>
                          <a:schemeClr val="bg1"/>
                        </a:solidFill>
                        <a:effectLst/>
                        <a:latin typeface="Times New Roman" panose="02020603050405020304" pitchFamily="18" charset="0"/>
                      </a:endParaRPr>
                    </a:p>
                  </a:txBody>
                  <a:tcPr marL="8316" marR="8316" marT="8321" marB="0" anchor="ctr">
                    <a:solidFill>
                      <a:schemeClr val="tx2">
                        <a:lumMod val="60000"/>
                        <a:lumOff val="40000"/>
                      </a:schemeClr>
                    </a:solidFill>
                  </a:tcPr>
                </a:tc>
                <a:extLst>
                  <a:ext uri="{0D108BD9-81ED-4DB2-BD59-A6C34878D82A}">
                    <a16:rowId xmlns:a16="http://schemas.microsoft.com/office/drawing/2014/main" xmlns="" val="10001"/>
                  </a:ext>
                </a:extLst>
              </a:tr>
              <a:tr h="170543">
                <a:tc>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tc>
                  <a:txBody>
                    <a:bodyPr/>
                    <a:lstStyle/>
                    <a:p>
                      <a:pPr algn="r" fontAlgn="t"/>
                      <a:endParaRPr lang="ru-RU" sz="1100" b="1" i="0" u="none" strike="noStrike" dirty="0">
                        <a:effectLst/>
                        <a:latin typeface="Calibri"/>
                      </a:endParaRPr>
                    </a:p>
                  </a:txBody>
                  <a:tcPr marL="9523" marR="9523" marT="9525" marB="0">
                    <a:solidFill>
                      <a:schemeClr val="accent1">
                        <a:lumMod val="20000"/>
                        <a:lumOff val="80000"/>
                      </a:schemeClr>
                    </a:solidFill>
                  </a:tcPr>
                </a:tc>
                <a:extLst>
                  <a:ext uri="{0D108BD9-81ED-4DB2-BD59-A6C34878D82A}">
                    <a16:rowId xmlns:a16="http://schemas.microsoft.com/office/drawing/2014/main" xmlns="" val="10002"/>
                  </a:ext>
                </a:extLst>
              </a:tr>
              <a:tr h="187812">
                <a:tc>
                  <a:txBody>
                    <a:bodyPr/>
                    <a:lstStyle/>
                    <a:p>
                      <a:pPr algn="l" fontAlgn="ctr"/>
                      <a:r>
                        <a:rPr lang="ru-RU" sz="1100" b="1" u="none" strike="noStrike" dirty="0">
                          <a:effectLst/>
                        </a:rPr>
                        <a:t>Выручка, в т</a:t>
                      </a:r>
                      <a:r>
                        <a:rPr lang="ru-RU" sz="1100" b="1" u="none" strike="noStrike" dirty="0" smtClean="0">
                          <a:effectLst/>
                        </a:rPr>
                        <a:t>. ч</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25 538 213</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3 782 344</a:t>
                      </a:r>
                    </a:p>
                  </a:txBody>
                  <a:tcPr marL="9525" marR="9525" marT="9525" marB="0">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7 781 846</a:t>
                      </a:r>
                    </a:p>
                  </a:txBody>
                  <a:tcPr marL="9525" marR="9525" marT="9525" marB="0">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1 096 003</a:t>
                      </a:r>
                    </a:p>
                  </a:txBody>
                  <a:tcPr marL="9525" marR="9525" marT="9525" marB="0">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12 848 662</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14 671</a:t>
                      </a:r>
                    </a:p>
                  </a:txBody>
                  <a:tcPr marL="9525" marR="9525" marT="9525" marB="0">
                    <a:solidFill>
                      <a:schemeClr val="accent1">
                        <a:lumMod val="20000"/>
                        <a:lumOff val="80000"/>
                      </a:schemeClr>
                    </a:solidFill>
                  </a:tcPr>
                </a:tc>
                <a:extLst>
                  <a:ext uri="{0D108BD9-81ED-4DB2-BD59-A6C34878D82A}">
                    <a16:rowId xmlns:a16="http://schemas.microsoft.com/office/drawing/2014/main" xmlns="" val="10003"/>
                  </a:ext>
                </a:extLst>
              </a:tr>
              <a:tr h="187812">
                <a:tc>
                  <a:txBody>
                    <a:bodyPr/>
                    <a:lstStyle/>
                    <a:p>
                      <a:pPr algn="l" fontAlgn="ctr"/>
                      <a:r>
                        <a:rPr lang="ru-RU" sz="1100" u="none" strike="noStrike" dirty="0">
                          <a:effectLst/>
                        </a:rPr>
                        <a:t>от услуг по передаче электроэнергии</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24 246 520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3 683 895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7 731 563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477 656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12 353 406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04"/>
                  </a:ext>
                </a:extLst>
              </a:tr>
              <a:tr h="187812">
                <a:tc>
                  <a:txBody>
                    <a:bodyPr/>
                    <a:lstStyle/>
                    <a:p>
                      <a:pPr algn="l" fontAlgn="ctr"/>
                      <a:r>
                        <a:rPr lang="ru-RU" sz="1100" u="none" strike="noStrike" dirty="0">
                          <a:effectLst/>
                        </a:rPr>
                        <a:t>от услуг по технологическому присоединению</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303 019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78 021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19 528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339</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205 131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05"/>
                  </a:ext>
                </a:extLst>
              </a:tr>
              <a:tr h="187812">
                <a:tc>
                  <a:txBody>
                    <a:bodyPr/>
                    <a:lstStyle/>
                    <a:p>
                      <a:pPr algn="l" fontAlgn="ctr"/>
                      <a:r>
                        <a:rPr lang="ru-RU" sz="1100" u="none" strike="noStrike" dirty="0">
                          <a:effectLst/>
                        </a:rPr>
                        <a:t>прочая деятельность</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379 059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20 428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30 755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13 256</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290 125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14 671</a:t>
                      </a:r>
                    </a:p>
                  </a:txBody>
                  <a:tcPr marL="9525" marR="9525" marT="9525" marB="0">
                    <a:solidFill>
                      <a:schemeClr val="accent1">
                        <a:lumMod val="20000"/>
                        <a:lumOff val="80000"/>
                      </a:schemeClr>
                    </a:solidFill>
                  </a:tcPr>
                </a:tc>
                <a:extLst>
                  <a:ext uri="{0D108BD9-81ED-4DB2-BD59-A6C34878D82A}">
                    <a16:rowId xmlns:a16="http://schemas.microsoft.com/office/drawing/2014/main" xmlns="" val="10006"/>
                  </a:ext>
                </a:extLst>
              </a:tr>
              <a:tr h="187812">
                <a:tc>
                  <a:txBody>
                    <a:bodyPr/>
                    <a:lstStyle/>
                    <a:p>
                      <a:pPr algn="l" fontAlgn="ctr"/>
                      <a:r>
                        <a:rPr lang="ru-RU" sz="1100" u="none" strike="noStrike" dirty="0">
                          <a:effectLst/>
                        </a:rPr>
                        <a:t> </a:t>
                      </a:r>
                      <a:r>
                        <a:rPr lang="ru-RU" sz="1100" u="none" strike="noStrike" dirty="0" smtClean="0">
                          <a:effectLst/>
                        </a:rPr>
                        <a:t>      выручка от продажи электроэнергии</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609 615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604 752</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07"/>
                  </a:ext>
                </a:extLst>
              </a:tr>
              <a:tr h="187812">
                <a:tc>
                  <a:txBody>
                    <a:bodyPr/>
                    <a:lstStyle/>
                    <a:p>
                      <a:pPr algn="l" fontAlgn="ctr"/>
                      <a:r>
                        <a:rPr lang="ru-RU" sz="1100" b="1" u="none" strike="noStrike" dirty="0">
                          <a:effectLst/>
                        </a:rPr>
                        <a:t>Затраты на производство и реализацию продукции</a:t>
                      </a:r>
                      <a:endParaRPr lang="ru-RU" sz="1100" b="1"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20 327 089</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2 854 270</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6 116 440</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1 250 658</a:t>
                      </a:r>
                    </a:p>
                  </a:txBody>
                  <a:tcPr marL="9525" marR="9525" marT="9525" marB="0">
                    <a:solidFill>
                      <a:schemeClr val="accent1">
                        <a:lumMod val="20000"/>
                        <a:lumOff val="80000"/>
                      </a:schemeClr>
                    </a:solidFill>
                  </a:tcPr>
                </a:tc>
                <a:tc>
                  <a:txBody>
                    <a:bodyPr/>
                    <a:lstStyle/>
                    <a:p>
                      <a:pPr algn="r" rtl="0" fontAlgn="t"/>
                      <a:r>
                        <a:rPr lang="ru-RU" sz="1100" b="1" i="0" u="none" strike="noStrike" dirty="0">
                          <a:solidFill>
                            <a:srgbClr val="000000"/>
                          </a:solidFill>
                          <a:effectLst/>
                          <a:latin typeface="Calibri"/>
                        </a:rPr>
                        <a:t>10 087 888</a:t>
                      </a:r>
                    </a:p>
                  </a:txBody>
                  <a:tcPr marL="9525" marR="9525" marT="9525" marB="0">
                    <a:solidFill>
                      <a:schemeClr val="accent1">
                        <a:lumMod val="20000"/>
                        <a:lumOff val="80000"/>
                      </a:schemeClr>
                    </a:solidFill>
                  </a:tcPr>
                </a:tc>
                <a:tc>
                  <a:txBody>
                    <a:bodyPr/>
                    <a:lstStyle/>
                    <a:p>
                      <a:pPr algn="r" rtl="0" fontAlgn="t"/>
                      <a:r>
                        <a:rPr lang="ru-RU" sz="1100" b="1" i="0" u="none" strike="noStrike">
                          <a:solidFill>
                            <a:srgbClr val="000000"/>
                          </a:solidFill>
                          <a:effectLst/>
                          <a:latin typeface="Calibri"/>
                        </a:rPr>
                        <a:t>11 390</a:t>
                      </a:r>
                    </a:p>
                  </a:txBody>
                  <a:tcPr marL="9525" marR="9525" marT="9525" marB="0">
                    <a:solidFill>
                      <a:schemeClr val="accent1">
                        <a:lumMod val="20000"/>
                        <a:lumOff val="80000"/>
                      </a:schemeClr>
                    </a:solidFill>
                  </a:tcPr>
                </a:tc>
                <a:extLst>
                  <a:ext uri="{0D108BD9-81ED-4DB2-BD59-A6C34878D82A}">
                    <a16:rowId xmlns:a16="http://schemas.microsoft.com/office/drawing/2014/main" xmlns="" val="10008"/>
                  </a:ext>
                </a:extLst>
              </a:tr>
              <a:tr h="187812">
                <a:tc>
                  <a:txBody>
                    <a:bodyPr/>
                    <a:lstStyle/>
                    <a:p>
                      <a:pPr algn="l" fontAlgn="ctr"/>
                      <a:r>
                        <a:rPr lang="ru-RU" sz="1100" u="none" strike="noStrike" dirty="0">
                          <a:effectLst/>
                        </a:rPr>
                        <a:t>Материальные затраты, всего</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5 452 535</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1 038 788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1 342 358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496 900</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2 568 620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1 472</a:t>
                      </a:r>
                    </a:p>
                  </a:txBody>
                  <a:tcPr marL="9525" marR="9525" marT="9525" marB="0">
                    <a:solidFill>
                      <a:schemeClr val="accent1">
                        <a:lumMod val="20000"/>
                        <a:lumOff val="80000"/>
                      </a:schemeClr>
                    </a:solidFill>
                  </a:tcPr>
                </a:tc>
                <a:extLst>
                  <a:ext uri="{0D108BD9-81ED-4DB2-BD59-A6C34878D82A}">
                    <a16:rowId xmlns:a16="http://schemas.microsoft.com/office/drawing/2014/main" xmlns="" val="10009"/>
                  </a:ext>
                </a:extLst>
              </a:tr>
              <a:tr h="32978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u="none" strike="noStrike" dirty="0" smtClean="0">
                          <a:effectLst/>
                        </a:rPr>
                        <a:t>Покупная электроэнергия для реализации конечным потребителям</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235 351</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231 075</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0"/>
                  </a:ext>
                </a:extLst>
              </a:tr>
              <a:tr h="192844">
                <a:tc>
                  <a:txBody>
                    <a:bodyPr/>
                    <a:lstStyle/>
                    <a:p>
                      <a:pPr algn="l" fontAlgn="ctr"/>
                      <a:r>
                        <a:rPr lang="ru-RU" sz="1100" u="none" strike="noStrike" dirty="0">
                          <a:effectLst/>
                        </a:rPr>
                        <a:t>Покупная электроэнергия на компенсацию потерь</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4 339 347</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897 522</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1 077 194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193 296</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2 171 335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1"/>
                  </a:ext>
                </a:extLst>
              </a:tr>
              <a:tr h="357746">
                <a:tc>
                  <a:txBody>
                    <a:bodyPr/>
                    <a:lstStyle/>
                    <a:p>
                      <a:pPr algn="l" fontAlgn="ctr"/>
                      <a:r>
                        <a:rPr lang="ru-RU" sz="1100" u="none" strike="noStrike" dirty="0">
                          <a:effectLst/>
                        </a:rPr>
                        <a:t>Покупная энергия на производственные и хозяйственные нужды</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163 516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19 203</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50 387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8 622</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83 726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1 472</a:t>
                      </a:r>
                    </a:p>
                  </a:txBody>
                  <a:tcPr marL="9525" marR="9525" marT="9525" marB="0">
                    <a:solidFill>
                      <a:schemeClr val="accent1">
                        <a:lumMod val="20000"/>
                        <a:lumOff val="80000"/>
                      </a:schemeClr>
                    </a:solidFill>
                  </a:tcPr>
                </a:tc>
                <a:extLst>
                  <a:ext uri="{0D108BD9-81ED-4DB2-BD59-A6C34878D82A}">
                    <a16:rowId xmlns:a16="http://schemas.microsoft.com/office/drawing/2014/main" xmlns="" val="10012"/>
                  </a:ext>
                </a:extLst>
              </a:tr>
              <a:tr h="187812">
                <a:tc>
                  <a:txBody>
                    <a:bodyPr/>
                    <a:lstStyle/>
                    <a:p>
                      <a:pPr algn="l" fontAlgn="ctr"/>
                      <a:r>
                        <a:rPr lang="en-US" sz="1100" u="none" strike="noStrike" dirty="0">
                          <a:effectLst/>
                        </a:rPr>
                        <a:t>C</a:t>
                      </a:r>
                      <a:r>
                        <a:rPr lang="ru-RU" sz="1100" u="none" strike="noStrike" dirty="0" err="1">
                          <a:effectLst/>
                        </a:rPr>
                        <a:t>ырье</a:t>
                      </a:r>
                      <a:r>
                        <a:rPr lang="ru-RU" sz="1100" u="none" strike="noStrike" dirty="0">
                          <a:effectLst/>
                        </a:rPr>
                        <a:t> и материалы</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714 321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122 063</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214 777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63 907</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313 558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3"/>
                  </a:ext>
                </a:extLst>
              </a:tr>
              <a:tr h="187812">
                <a:tc>
                  <a:txBody>
                    <a:bodyPr/>
                    <a:lstStyle/>
                    <a:p>
                      <a:pPr algn="l" fontAlgn="ctr"/>
                      <a:r>
                        <a:rPr lang="ru-RU" sz="1100" u="none" strike="noStrike" dirty="0">
                          <a:effectLst/>
                        </a:rPr>
                        <a:t>Работы и услуги производственного характера  </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7 172 390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614 582</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2 476 621</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116 699</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3 964 481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a:t>
                      </a:r>
                    </a:p>
                  </a:txBody>
                  <a:tcPr marL="9525" marR="9525" marT="9525" marB="0">
                    <a:solidFill>
                      <a:schemeClr val="accent1">
                        <a:lumMod val="20000"/>
                        <a:lumOff val="80000"/>
                      </a:schemeClr>
                    </a:solidFill>
                  </a:tcPr>
                </a:tc>
                <a:extLst>
                  <a:ext uri="{0D108BD9-81ED-4DB2-BD59-A6C34878D82A}">
                    <a16:rowId xmlns:a16="http://schemas.microsoft.com/office/drawing/2014/main" xmlns="" val="10014"/>
                  </a:ext>
                </a:extLst>
              </a:tr>
              <a:tr h="187812">
                <a:tc>
                  <a:txBody>
                    <a:bodyPr/>
                    <a:lstStyle/>
                    <a:p>
                      <a:pPr algn="l" fontAlgn="ctr"/>
                      <a:r>
                        <a:rPr lang="ru-RU" sz="1100" u="none" strike="noStrike" dirty="0">
                          <a:effectLst/>
                        </a:rPr>
                        <a:t>Услуги подрядчиков по обслуживанию и ремонту</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111 773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17 974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34 676</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2 694</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56 422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a:t>
                      </a:r>
                    </a:p>
                  </a:txBody>
                  <a:tcPr marL="9525" marR="9525" marT="9525" marB="0">
                    <a:solidFill>
                      <a:schemeClr val="accent1">
                        <a:lumMod val="20000"/>
                        <a:lumOff val="80000"/>
                      </a:schemeClr>
                    </a:solidFill>
                  </a:tcPr>
                </a:tc>
                <a:extLst>
                  <a:ext uri="{0D108BD9-81ED-4DB2-BD59-A6C34878D82A}">
                    <a16:rowId xmlns:a16="http://schemas.microsoft.com/office/drawing/2014/main" xmlns="" val="10015"/>
                  </a:ext>
                </a:extLst>
              </a:tr>
              <a:tr h="187812">
                <a:tc>
                  <a:txBody>
                    <a:bodyPr/>
                    <a:lstStyle/>
                    <a:p>
                      <a:pPr algn="l" fontAlgn="ctr"/>
                      <a:r>
                        <a:rPr lang="ru-RU" sz="1100" u="none" strike="noStrike" dirty="0">
                          <a:effectLst/>
                        </a:rPr>
                        <a:t>Услуги сетевых компаний по передаче э/э</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6 988 311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584 960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2 419 174</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111 985</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3 872 192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6"/>
                  </a:ext>
                </a:extLst>
              </a:tr>
              <a:tr h="187812">
                <a:tc>
                  <a:txBody>
                    <a:bodyPr/>
                    <a:lstStyle/>
                    <a:p>
                      <a:pPr algn="l" fontAlgn="ctr"/>
                      <a:r>
                        <a:rPr lang="ru-RU" sz="1100" u="none" strike="noStrike" dirty="0">
                          <a:effectLst/>
                        </a:rPr>
                        <a:t> - услуги "ФСК ЕЭС"</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5 112 830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380 542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1 930 024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111 985</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2 690 279</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7"/>
                  </a:ext>
                </a:extLst>
              </a:tr>
              <a:tr h="187812">
                <a:tc>
                  <a:txBody>
                    <a:bodyPr/>
                    <a:lstStyle/>
                    <a:p>
                      <a:pPr algn="l" fontAlgn="ctr"/>
                      <a:r>
                        <a:rPr lang="ru-RU" sz="1100" u="none" strike="noStrike" dirty="0">
                          <a:effectLst/>
                        </a:rPr>
                        <a:t> - услуги распределительных сетевых компаний</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1 875 481</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204 418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489 150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1 181 913</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8"/>
                  </a:ext>
                </a:extLst>
              </a:tr>
              <a:tr h="187812">
                <a:tc>
                  <a:txBody>
                    <a:bodyPr/>
                    <a:lstStyle/>
                    <a:p>
                      <a:pPr algn="l" fontAlgn="ctr"/>
                      <a:r>
                        <a:rPr lang="ru-RU" sz="1100" u="none" strike="noStrike" dirty="0">
                          <a:effectLst/>
                        </a:rPr>
                        <a:t>Прочие услуги производственного характера</a:t>
                      </a:r>
                      <a:endParaRPr lang="ru-RU" sz="1100" b="0" i="0" u="none" strike="noStrike" dirty="0">
                        <a:solidFill>
                          <a:srgbClr val="000000"/>
                        </a:solidFill>
                        <a:effectLst/>
                        <a:latin typeface="Times New Roman" panose="02020603050405020304" pitchFamily="18" charset="0"/>
                      </a:endParaRPr>
                    </a:p>
                  </a:txBody>
                  <a:tcPr marL="224549"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72 306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11 648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22 772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2 021</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35 867</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19"/>
                  </a:ext>
                </a:extLst>
              </a:tr>
              <a:tr h="187812">
                <a:tc>
                  <a:txBody>
                    <a:bodyPr/>
                    <a:lstStyle/>
                    <a:p>
                      <a:pPr algn="l" fontAlgn="ctr"/>
                      <a:r>
                        <a:rPr lang="ru-RU" sz="1100" u="none" strike="noStrike" dirty="0">
                          <a:effectLst/>
                        </a:rPr>
                        <a:t>Затраты на оплату труда</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3 726 974</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567 155</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1 242 439</a:t>
                      </a:r>
                    </a:p>
                  </a:txBody>
                  <a:tcPr marL="9525" marR="9525" marT="9525" marB="0" anchor="ctr">
                    <a:solidFill>
                      <a:schemeClr val="accent1">
                        <a:lumMod val="20000"/>
                        <a:lumOff val="80000"/>
                      </a:schemeClr>
                    </a:solidFill>
                  </a:tcPr>
                </a:tc>
                <a:tc>
                  <a:txBody>
                    <a:bodyPr/>
                    <a:lstStyle/>
                    <a:p>
                      <a:pPr algn="r" rtl="0" fontAlgn="ctr"/>
                      <a:r>
                        <a:rPr lang="ru-RU" sz="1100" b="0" i="0" u="none" strike="noStrike">
                          <a:solidFill>
                            <a:srgbClr val="000000"/>
                          </a:solidFill>
                          <a:effectLst/>
                          <a:latin typeface="Calibri"/>
                        </a:rPr>
                        <a:t>326 270</a:t>
                      </a:r>
                    </a:p>
                  </a:txBody>
                  <a:tcPr marL="9525" marR="9525" marT="9525" marB="0" anchor="ctr">
                    <a:solidFill>
                      <a:schemeClr val="accent1">
                        <a:lumMod val="20000"/>
                        <a:lumOff val="80000"/>
                      </a:schemeClr>
                    </a:solidFill>
                  </a:tcPr>
                </a:tc>
                <a:tc>
                  <a:txBody>
                    <a:bodyPr/>
                    <a:lstStyle/>
                    <a:p>
                      <a:pPr algn="r" rtl="0" fontAlgn="ctr"/>
                      <a:r>
                        <a:rPr lang="ru-RU" sz="1100" b="0" i="0" u="none" strike="noStrike" dirty="0">
                          <a:solidFill>
                            <a:srgbClr val="000000"/>
                          </a:solidFill>
                          <a:effectLst/>
                          <a:latin typeface="Calibri"/>
                        </a:rPr>
                        <a:t>1 588 912</a:t>
                      </a:r>
                    </a:p>
                  </a:txBody>
                  <a:tcPr marL="9525" marR="9525" marT="9525" marB="0" anchor="ctr">
                    <a:solidFill>
                      <a:schemeClr val="accent1">
                        <a:lumMod val="20000"/>
                        <a:lumOff val="80000"/>
                      </a:schemeClr>
                    </a:solidFill>
                  </a:tcPr>
                </a:tc>
                <a:tc>
                  <a:txBody>
                    <a:bodyPr/>
                    <a:lstStyle/>
                    <a:p>
                      <a:pPr algn="r" rtl="0" fontAlgn="ctr"/>
                      <a:r>
                        <a:rPr lang="ru-RU" sz="1100" b="0" i="0" u="none" strike="noStrike" dirty="0">
                          <a:solidFill>
                            <a:srgbClr val="000000"/>
                          </a:solidFill>
                          <a:effectLst/>
                          <a:latin typeface="Calibri"/>
                        </a:rPr>
                        <a:t>640</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0"/>
                  </a:ext>
                </a:extLst>
              </a:tr>
              <a:tr h="187812">
                <a:tc>
                  <a:txBody>
                    <a:bodyPr/>
                    <a:lstStyle/>
                    <a:p>
                      <a:pPr algn="l" fontAlgn="ctr"/>
                      <a:r>
                        <a:rPr lang="ru-RU" sz="1100" u="none" strike="noStrike" dirty="0">
                          <a:effectLst/>
                        </a:rPr>
                        <a:t>Страховые взносы</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1 126 332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172 526</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374 127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98 694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480 401</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185</a:t>
                      </a:r>
                    </a:p>
                  </a:txBody>
                  <a:tcPr marL="9525" marR="9525" marT="9525" marB="0">
                    <a:solidFill>
                      <a:schemeClr val="accent1">
                        <a:lumMod val="20000"/>
                        <a:lumOff val="80000"/>
                      </a:schemeClr>
                    </a:solidFill>
                  </a:tcPr>
                </a:tc>
                <a:extLst>
                  <a:ext uri="{0D108BD9-81ED-4DB2-BD59-A6C34878D82A}">
                    <a16:rowId xmlns:a16="http://schemas.microsoft.com/office/drawing/2014/main" xmlns="" val="10021"/>
                  </a:ext>
                </a:extLst>
              </a:tr>
              <a:tr h="187812">
                <a:tc>
                  <a:txBody>
                    <a:bodyPr/>
                    <a:lstStyle/>
                    <a:p>
                      <a:pPr algn="l" fontAlgn="ctr"/>
                      <a:r>
                        <a:rPr lang="ru-RU" sz="1100" u="none" strike="noStrike" dirty="0">
                          <a:effectLst/>
                        </a:rPr>
                        <a:t>Отчисления на НПО (НПФ энергетики)</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1 603</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1 603</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0</a:t>
                      </a:r>
                    </a:p>
                  </a:txBody>
                  <a:tcPr marL="9525" marR="9525" marT="9525" marB="0">
                    <a:solidFill>
                      <a:schemeClr val="accent1">
                        <a:lumMod val="20000"/>
                        <a:lumOff val="80000"/>
                      </a:schemeClr>
                    </a:solidFill>
                  </a:tcPr>
                </a:tc>
                <a:extLst>
                  <a:ext uri="{0D108BD9-81ED-4DB2-BD59-A6C34878D82A}">
                    <a16:rowId xmlns:a16="http://schemas.microsoft.com/office/drawing/2014/main" xmlns="" val="10022"/>
                  </a:ext>
                </a:extLst>
              </a:tr>
              <a:tr h="187812">
                <a:tc>
                  <a:txBody>
                    <a:bodyPr/>
                    <a:lstStyle/>
                    <a:p>
                      <a:pPr algn="l" fontAlgn="ctr"/>
                      <a:r>
                        <a:rPr lang="ru-RU" sz="1100" u="none" strike="noStrike" dirty="0">
                          <a:effectLst/>
                        </a:rPr>
                        <a:t>Амортизация основных средств и НМА</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1 918 684</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325 217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394 925</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143 577</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1 053 898</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1 044</a:t>
                      </a:r>
                    </a:p>
                  </a:txBody>
                  <a:tcPr marL="9525" marR="9525" marT="9525" marB="0">
                    <a:solidFill>
                      <a:schemeClr val="accent1">
                        <a:lumMod val="20000"/>
                        <a:lumOff val="80000"/>
                      </a:schemeClr>
                    </a:solidFill>
                  </a:tcPr>
                </a:tc>
                <a:extLst>
                  <a:ext uri="{0D108BD9-81ED-4DB2-BD59-A6C34878D82A}">
                    <a16:rowId xmlns:a16="http://schemas.microsoft.com/office/drawing/2014/main" xmlns="" val="10023"/>
                  </a:ext>
                </a:extLst>
              </a:tr>
              <a:tr h="187812">
                <a:tc>
                  <a:txBody>
                    <a:bodyPr/>
                    <a:lstStyle/>
                    <a:p>
                      <a:pPr algn="l" fontAlgn="b"/>
                      <a:r>
                        <a:rPr lang="ru-RU" sz="1100" u="none" strike="noStrike" dirty="0">
                          <a:effectLst/>
                        </a:rPr>
                        <a:t>Прочие затраты</a:t>
                      </a:r>
                      <a:endParaRPr lang="ru-RU" sz="1100" b="0" i="0" u="none" strike="noStrike" dirty="0">
                        <a:solidFill>
                          <a:srgbClr val="000000"/>
                        </a:solidFill>
                        <a:effectLst/>
                        <a:latin typeface="Times New Roman" panose="02020603050405020304" pitchFamily="18" charset="0"/>
                      </a:endParaRPr>
                    </a:p>
                  </a:txBody>
                  <a:tcPr marL="8316" marR="8316" marT="8321" marB="0" anchor="ctr">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928 570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136 002</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285 970</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68 518</a:t>
                      </a:r>
                    </a:p>
                  </a:txBody>
                  <a:tcPr marL="9525" marR="9525" marT="9525" marB="0">
                    <a:solidFill>
                      <a:schemeClr val="accent1">
                        <a:lumMod val="20000"/>
                        <a:lumOff val="80000"/>
                      </a:schemeClr>
                    </a:solidFill>
                  </a:tcPr>
                </a:tc>
                <a:tc>
                  <a:txBody>
                    <a:bodyPr/>
                    <a:lstStyle/>
                    <a:p>
                      <a:pPr algn="r" rtl="0" fontAlgn="t"/>
                      <a:r>
                        <a:rPr lang="ru-RU" sz="1100" b="0" i="0" u="none" strike="noStrike">
                          <a:solidFill>
                            <a:srgbClr val="000000"/>
                          </a:solidFill>
                          <a:effectLst/>
                          <a:latin typeface="Calibri"/>
                        </a:rPr>
                        <a:t>429 974</a:t>
                      </a:r>
                    </a:p>
                  </a:txBody>
                  <a:tcPr marL="9525" marR="9525" marT="9525" marB="0">
                    <a:solidFill>
                      <a:schemeClr val="accent1">
                        <a:lumMod val="20000"/>
                        <a:lumOff val="80000"/>
                      </a:schemeClr>
                    </a:solidFill>
                  </a:tcPr>
                </a:tc>
                <a:tc>
                  <a:txBody>
                    <a:bodyPr/>
                    <a:lstStyle/>
                    <a:p>
                      <a:pPr algn="r" rtl="0" fontAlgn="t"/>
                      <a:r>
                        <a:rPr lang="ru-RU" sz="1100" b="0" i="0" u="none" strike="noStrike" dirty="0">
                          <a:solidFill>
                            <a:srgbClr val="000000"/>
                          </a:solidFill>
                          <a:effectLst/>
                          <a:latin typeface="Calibri"/>
                        </a:rPr>
                        <a:t>8 042</a:t>
                      </a:r>
                    </a:p>
                  </a:txBody>
                  <a:tcPr marL="9525" marR="9525" marT="9525" marB="0">
                    <a:solidFill>
                      <a:schemeClr val="accent1">
                        <a:lumMod val="20000"/>
                        <a:lumOff val="80000"/>
                      </a:schemeClr>
                    </a:solidFill>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40941766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17</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339975" y="1341438"/>
            <a:ext cx="4391025" cy="306387"/>
          </a:xfrm>
          <a:prstGeom prst="rect">
            <a:avLst/>
          </a:prstGeom>
        </p:spPr>
        <p:txBody>
          <a:bodyPr>
            <a:spAutoFit/>
          </a:bodyPr>
          <a:lstStyle/>
          <a:p>
            <a:pPr algn="ctr" eaLnBrk="1" hangingPunct="1">
              <a:defRPr/>
            </a:pPr>
            <a:r>
              <a:rPr lang="ru-RU" sz="1400" b="1" kern="0" dirty="0">
                <a:solidFill>
                  <a:prstClr val="black"/>
                </a:solidFill>
                <a:latin typeface="Arial"/>
                <a:cs typeface="Arial"/>
              </a:rPr>
              <a:t>Показатели эффективности ПАО «МРСК Юга»</a:t>
            </a:r>
            <a:endParaRPr lang="ru-RU" sz="1400" kern="0" dirty="0">
              <a:solidFill>
                <a:prstClr val="black"/>
              </a:solidFill>
              <a:latin typeface="Arial"/>
              <a:cs typeface="Arial"/>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17</a:t>
            </a:r>
            <a:endParaRPr lang="ru-RU" altLang="ru-RU" sz="1400" dirty="0">
              <a:solidFill>
                <a:srgbClr val="002060"/>
              </a:solidFill>
              <a:latin typeface="Arial" panose="020B0604020202020204" pitchFamily="34" charset="0"/>
            </a:endParaRPr>
          </a:p>
        </p:txBody>
      </p:sp>
      <p:sp>
        <p:nvSpPr>
          <p:cNvPr id="11" name="Rectangle 4"/>
          <p:cNvSpPr>
            <a:spLocks noChangeArrowheads="1"/>
          </p:cNvSpPr>
          <p:nvPr/>
        </p:nvSpPr>
        <p:spPr bwMode="auto">
          <a:xfrm>
            <a:off x="3779912" y="267887"/>
            <a:ext cx="5575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dirty="0">
                <a:solidFill>
                  <a:srgbClr val="000000"/>
                </a:solidFill>
              </a:rPr>
              <a:t>ОСНОВНЫЕ </a:t>
            </a:r>
            <a:r>
              <a:rPr lang="ru-RU" altLang="ru-RU" sz="1600" b="1" dirty="0" smtClean="0">
                <a:solidFill>
                  <a:srgbClr val="000000"/>
                </a:solidFill>
              </a:rPr>
              <a:t>ФИНАНСОВО-ЭКОНОМИЧЕСКИЕ </a:t>
            </a:r>
            <a:r>
              <a:rPr lang="ru-RU" altLang="ru-RU" sz="1600" b="1" dirty="0">
                <a:solidFill>
                  <a:srgbClr val="000000"/>
                </a:solidFill>
              </a:rPr>
              <a:t>ПОКАЗАТЕЛИ</a:t>
            </a:r>
          </a:p>
        </p:txBody>
      </p:sp>
      <p:graphicFrame>
        <p:nvGraphicFramePr>
          <p:cNvPr id="12" name="Таблица 11"/>
          <p:cNvGraphicFramePr>
            <a:graphicFrameLocks noGrp="1"/>
          </p:cNvGraphicFramePr>
          <p:nvPr>
            <p:extLst>
              <p:ext uri="{D42A27DB-BD31-4B8C-83A1-F6EECF244321}">
                <p14:modId xmlns:p14="http://schemas.microsoft.com/office/powerpoint/2010/main" val="414168512"/>
              </p:ext>
            </p:extLst>
          </p:nvPr>
        </p:nvGraphicFramePr>
        <p:xfrm>
          <a:off x="107505" y="1903413"/>
          <a:ext cx="8938904" cy="1516062"/>
        </p:xfrm>
        <a:graphic>
          <a:graphicData uri="http://schemas.openxmlformats.org/drawingml/2006/table">
            <a:tbl>
              <a:tblPr>
                <a:tableStyleId>{5C22544A-7EE6-4342-B048-85BDC9FD1C3A}</a:tableStyleId>
              </a:tblPr>
              <a:tblGrid>
                <a:gridCol w="5366032">
                  <a:extLst>
                    <a:ext uri="{9D8B030D-6E8A-4147-A177-3AD203B41FA5}">
                      <a16:colId xmlns:a16="http://schemas.microsoft.com/office/drawing/2014/main" xmlns="" val="20000"/>
                    </a:ext>
                  </a:extLst>
                </a:gridCol>
                <a:gridCol w="1786436">
                  <a:extLst>
                    <a:ext uri="{9D8B030D-6E8A-4147-A177-3AD203B41FA5}">
                      <a16:colId xmlns:a16="http://schemas.microsoft.com/office/drawing/2014/main" xmlns="" val="20001"/>
                    </a:ext>
                  </a:extLst>
                </a:gridCol>
                <a:gridCol w="1786436">
                  <a:extLst>
                    <a:ext uri="{9D8B030D-6E8A-4147-A177-3AD203B41FA5}">
                      <a16:colId xmlns:a16="http://schemas.microsoft.com/office/drawing/2014/main" xmlns="" val="20002"/>
                    </a:ext>
                  </a:extLst>
                </a:gridCol>
              </a:tblGrid>
              <a:tr h="476238">
                <a:tc>
                  <a:txBody>
                    <a:bodyPr/>
                    <a:lstStyle/>
                    <a:p>
                      <a:pPr algn="ctr" fontAlgn="ctr"/>
                      <a:r>
                        <a:rPr lang="ru-RU" sz="1400" b="1" u="none" strike="noStrike" dirty="0">
                          <a:solidFill>
                            <a:schemeClr val="bg1"/>
                          </a:solidFill>
                          <a:effectLst/>
                        </a:rPr>
                        <a:t>Показатели</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tc>
                  <a:txBody>
                    <a:bodyPr/>
                    <a:lstStyle/>
                    <a:p>
                      <a:pPr algn="ctr" fontAlgn="ctr"/>
                      <a:r>
                        <a:rPr lang="ru-RU" sz="1400" b="1" u="none" strike="noStrike" dirty="0" smtClean="0">
                          <a:solidFill>
                            <a:schemeClr val="bg1"/>
                          </a:solidFill>
                          <a:effectLst/>
                        </a:rPr>
                        <a:t>9 месяцев</a:t>
                      </a:r>
                    </a:p>
                    <a:p>
                      <a:pPr algn="ctr" fontAlgn="ctr"/>
                      <a:r>
                        <a:rPr lang="ru-RU" sz="1400" b="1" u="none" strike="noStrike" dirty="0" smtClean="0">
                          <a:solidFill>
                            <a:schemeClr val="bg1"/>
                          </a:solidFill>
                          <a:effectLst/>
                        </a:rPr>
                        <a:t>2016</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tc>
                  <a:txBody>
                    <a:bodyPr/>
                    <a:lstStyle/>
                    <a:p>
                      <a:pPr algn="ctr" fontAlgn="ctr"/>
                      <a:r>
                        <a:rPr lang="ru-RU" sz="1400" b="1" u="none" strike="noStrike" dirty="0" smtClean="0">
                          <a:solidFill>
                            <a:schemeClr val="bg1"/>
                          </a:solidFill>
                          <a:effectLst/>
                        </a:rPr>
                        <a:t>9 месяцев</a:t>
                      </a:r>
                    </a:p>
                    <a:p>
                      <a:pPr algn="ctr" fontAlgn="ctr"/>
                      <a:r>
                        <a:rPr lang="ru-RU" sz="1400" b="1" u="none" strike="noStrike" dirty="0" smtClean="0">
                          <a:solidFill>
                            <a:schemeClr val="bg1"/>
                          </a:solidFill>
                          <a:effectLst/>
                        </a:rPr>
                        <a:t>2017</a:t>
                      </a:r>
                      <a:endParaRPr lang="ru-RU" sz="1400" b="1" i="0" u="none" strike="noStrike" dirty="0">
                        <a:solidFill>
                          <a:schemeClr val="bg1"/>
                        </a:solidFill>
                        <a:effectLst/>
                        <a:latin typeface="Times New Roman" panose="02020603050405020304" pitchFamily="18" charset="0"/>
                      </a:endParaRPr>
                    </a:p>
                  </a:txBody>
                  <a:tcPr marL="9525" marR="9525" marT="9527" marB="0" anchor="ctr">
                    <a:solidFill>
                      <a:schemeClr val="tx2">
                        <a:lumMod val="60000"/>
                        <a:lumOff val="40000"/>
                      </a:schemeClr>
                    </a:solidFill>
                  </a:tcPr>
                </a:tc>
                <a:extLst>
                  <a:ext uri="{0D108BD9-81ED-4DB2-BD59-A6C34878D82A}">
                    <a16:rowId xmlns:a16="http://schemas.microsoft.com/office/drawing/2014/main" xmlns="" val="10000"/>
                  </a:ext>
                </a:extLst>
              </a:tr>
              <a:tr h="259956">
                <a:tc>
                  <a:txBody>
                    <a:bodyPr/>
                    <a:lstStyle/>
                    <a:p>
                      <a:pPr algn="l" fontAlgn="ctr"/>
                      <a:r>
                        <a:rPr lang="ru-RU" sz="1400" u="none" strike="noStrike" dirty="0">
                          <a:effectLst/>
                        </a:rPr>
                        <a:t> </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l" fontAlgn="b"/>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9525" marR="9525" marT="9527" marB="0" anchor="b">
                    <a:solidFill>
                      <a:schemeClr val="accent1">
                        <a:lumMod val="20000"/>
                        <a:lumOff val="80000"/>
                      </a:schemeClr>
                    </a:solidFill>
                  </a:tcPr>
                </a:tc>
                <a:tc>
                  <a:txBody>
                    <a:bodyPr/>
                    <a:lstStyle/>
                    <a:p>
                      <a:pPr algn="l" fontAlgn="b"/>
                      <a:r>
                        <a:rPr lang="ru-RU" sz="1400" u="none" strike="noStrike">
                          <a:effectLst/>
                        </a:rPr>
                        <a:t> </a:t>
                      </a:r>
                      <a:endParaRPr lang="ru-RU" sz="1400" b="0" i="0" u="none" strike="noStrike">
                        <a:solidFill>
                          <a:srgbClr val="000000"/>
                        </a:solidFill>
                        <a:effectLst/>
                        <a:latin typeface="Times New Roman" panose="02020603050405020304" pitchFamily="18" charset="0"/>
                      </a:endParaRPr>
                    </a:p>
                  </a:txBody>
                  <a:tcPr marL="9525" marR="9525" marT="9527" marB="0" anchor="b">
                    <a:solidFill>
                      <a:schemeClr val="accent1">
                        <a:lumMod val="20000"/>
                        <a:lumOff val="80000"/>
                      </a:schemeClr>
                    </a:solidFill>
                  </a:tcPr>
                </a:tc>
                <a:extLst>
                  <a:ext uri="{0D108BD9-81ED-4DB2-BD59-A6C34878D82A}">
                    <a16:rowId xmlns:a16="http://schemas.microsoft.com/office/drawing/2014/main" xmlns="" val="10001"/>
                  </a:ext>
                </a:extLst>
              </a:tr>
              <a:tr h="259956">
                <a:tc>
                  <a:txBody>
                    <a:bodyPr/>
                    <a:lstStyle/>
                    <a:p>
                      <a:pPr algn="l" fontAlgn="ctr"/>
                      <a:r>
                        <a:rPr lang="en-US" sz="1400" u="none" strike="noStrike" dirty="0">
                          <a:effectLst/>
                        </a:rPr>
                        <a:t>ROE, </a:t>
                      </a:r>
                      <a:r>
                        <a:rPr lang="ru-RU" sz="1400" u="none" strike="noStrike" dirty="0">
                          <a:effectLst/>
                        </a:rPr>
                        <a:t>рентабельность собственного капитала</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fontAlgn="b"/>
                      <a:r>
                        <a:rPr lang="ru-RU" sz="1400" b="0" i="0" u="none" strike="noStrike">
                          <a:solidFill>
                            <a:srgbClr val="000000"/>
                          </a:solidFill>
                          <a:effectLst/>
                          <a:latin typeface="Calibri" panose="020F0502020204030204" pitchFamily="34" charset="0"/>
                        </a:rPr>
                        <a:t>-3,52%</a:t>
                      </a:r>
                    </a:p>
                  </a:txBody>
                  <a:tcPr marL="9525" marR="9525" marT="9525" marB="0" anchor="b">
                    <a:solidFill>
                      <a:schemeClr val="accent1">
                        <a:lumMod val="20000"/>
                        <a:lumOff val="80000"/>
                      </a:schemeClr>
                    </a:solidFill>
                  </a:tcPr>
                </a:tc>
                <a:tc>
                  <a:txBody>
                    <a:bodyPr/>
                    <a:lstStyle/>
                    <a:p>
                      <a:pPr algn="ctr" fontAlgn="b"/>
                      <a:r>
                        <a:rPr lang="ru-RU" sz="1400" b="0" i="0" u="none" strike="noStrike" dirty="0">
                          <a:solidFill>
                            <a:srgbClr val="000000"/>
                          </a:solidFill>
                          <a:effectLst/>
                          <a:latin typeface="Calibri" panose="020F0502020204030204" pitchFamily="34" charset="0"/>
                        </a:rPr>
                        <a:t>31,56%</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2"/>
                  </a:ext>
                </a:extLst>
              </a:tr>
              <a:tr h="259956">
                <a:tc>
                  <a:txBody>
                    <a:bodyPr/>
                    <a:lstStyle/>
                    <a:p>
                      <a:pPr algn="l" fontAlgn="ctr"/>
                      <a:r>
                        <a:rPr lang="en-US" sz="1400" u="none" strike="noStrike" dirty="0">
                          <a:effectLst/>
                        </a:rPr>
                        <a:t>ROA, </a:t>
                      </a:r>
                      <a:r>
                        <a:rPr lang="ru-RU" sz="1400" u="none" strike="noStrike" dirty="0">
                          <a:effectLst/>
                        </a:rPr>
                        <a:t>рентабельность активов</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fontAlgn="b"/>
                      <a:r>
                        <a:rPr lang="ru-RU" sz="1400" b="0" i="0" u="none" strike="noStrike">
                          <a:solidFill>
                            <a:srgbClr val="000000"/>
                          </a:solidFill>
                          <a:effectLst/>
                          <a:latin typeface="Calibri" panose="020F0502020204030204" pitchFamily="34" charset="0"/>
                        </a:rPr>
                        <a:t>-0,38%</a:t>
                      </a:r>
                    </a:p>
                  </a:txBody>
                  <a:tcPr marL="9525" marR="9525" marT="9525" marB="0" anchor="b">
                    <a:solidFill>
                      <a:schemeClr val="accent1">
                        <a:lumMod val="20000"/>
                        <a:lumOff val="80000"/>
                      </a:schemeClr>
                    </a:solidFill>
                  </a:tcPr>
                </a:tc>
                <a:tc>
                  <a:txBody>
                    <a:bodyPr/>
                    <a:lstStyle/>
                    <a:p>
                      <a:pPr algn="ctr" fontAlgn="b"/>
                      <a:r>
                        <a:rPr lang="ru-RU" sz="1400" b="0" i="0" u="none" strike="noStrike">
                          <a:solidFill>
                            <a:srgbClr val="000000"/>
                          </a:solidFill>
                          <a:effectLst/>
                          <a:latin typeface="Calibri" panose="020F0502020204030204" pitchFamily="34" charset="0"/>
                        </a:rPr>
                        <a:t>2,85%</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259956">
                <a:tc>
                  <a:txBody>
                    <a:bodyPr/>
                    <a:lstStyle/>
                    <a:p>
                      <a:pPr algn="l" fontAlgn="b"/>
                      <a:r>
                        <a:rPr lang="en-US" sz="1400" u="none" strike="noStrike" dirty="0">
                          <a:effectLst/>
                        </a:rPr>
                        <a:t>ROTA, </a:t>
                      </a:r>
                      <a:r>
                        <a:rPr lang="ru-RU" sz="1400" u="none" strike="noStrike" dirty="0">
                          <a:effectLst/>
                        </a:rPr>
                        <a:t>доходность совокупных активов</a:t>
                      </a:r>
                      <a:endParaRPr lang="ru-RU" sz="1400" b="0" i="0" u="none" strike="noStrike" dirty="0">
                        <a:solidFill>
                          <a:srgbClr val="000000"/>
                        </a:solidFill>
                        <a:effectLst/>
                        <a:latin typeface="Times New Roman" panose="02020603050405020304" pitchFamily="18" charset="0"/>
                      </a:endParaRPr>
                    </a:p>
                  </a:txBody>
                  <a:tcPr marL="9525" marR="9525" marT="9527" marB="0" anchor="ctr">
                    <a:solidFill>
                      <a:schemeClr val="accent1">
                        <a:lumMod val="20000"/>
                        <a:lumOff val="80000"/>
                      </a:schemeClr>
                    </a:solidFill>
                  </a:tcPr>
                </a:tc>
                <a:tc>
                  <a:txBody>
                    <a:bodyPr/>
                    <a:lstStyle/>
                    <a:p>
                      <a:pPr algn="ctr" fontAlgn="b"/>
                      <a:r>
                        <a:rPr lang="ru-RU" sz="1400" b="0" i="0" u="none" strike="noStrike">
                          <a:solidFill>
                            <a:srgbClr val="000000"/>
                          </a:solidFill>
                          <a:effectLst/>
                          <a:latin typeface="Calibri" panose="020F0502020204030204" pitchFamily="34" charset="0"/>
                        </a:rPr>
                        <a:t>-0,22%</a:t>
                      </a:r>
                    </a:p>
                  </a:txBody>
                  <a:tcPr marL="9525" marR="9525" marT="9525" marB="0" anchor="b">
                    <a:solidFill>
                      <a:schemeClr val="accent1">
                        <a:lumMod val="20000"/>
                        <a:lumOff val="80000"/>
                      </a:schemeClr>
                    </a:solidFill>
                  </a:tcPr>
                </a:tc>
                <a:tc>
                  <a:txBody>
                    <a:bodyPr/>
                    <a:lstStyle/>
                    <a:p>
                      <a:pPr algn="ctr" fontAlgn="b"/>
                      <a:r>
                        <a:rPr lang="ru-RU" sz="1400" b="0" i="0" u="none" strike="noStrike" dirty="0">
                          <a:solidFill>
                            <a:srgbClr val="000000"/>
                          </a:solidFill>
                          <a:effectLst/>
                          <a:latin typeface="Calibri" panose="020F0502020204030204" pitchFamily="34" charset="0"/>
                        </a:rPr>
                        <a:t>3,46%</a:t>
                      </a: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779016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18</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6315075" y="217959"/>
            <a:ext cx="250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defRPr/>
            </a:pPr>
            <a:r>
              <a:rPr lang="en-US" altLang="ru-RU" sz="1600" b="1" dirty="0">
                <a:solidFill>
                  <a:schemeClr val="tx2">
                    <a:lumMod val="75000"/>
                  </a:schemeClr>
                </a:solidFill>
                <a:latin typeface="Arial" charset="0"/>
                <a:cs typeface="Arial" charset="0"/>
              </a:rPr>
              <a:t>RAB-</a:t>
            </a:r>
            <a:r>
              <a:rPr lang="ru-RU" altLang="ru-RU" sz="1600" b="1" dirty="0">
                <a:solidFill>
                  <a:schemeClr val="tx2">
                    <a:lumMod val="75000"/>
                  </a:schemeClr>
                </a:solidFill>
                <a:latin typeface="Arial" charset="0"/>
                <a:cs typeface="Arial" charset="0"/>
              </a:rPr>
              <a:t>РЕГУЛИРОВАНИЕ</a:t>
            </a:r>
          </a:p>
        </p:txBody>
      </p:sp>
      <p:sp>
        <p:nvSpPr>
          <p:cNvPr id="8" name="TextBox 1"/>
          <p:cNvSpPr txBox="1">
            <a:spLocks noChangeArrowheads="1"/>
          </p:cNvSpPr>
          <p:nvPr/>
        </p:nvSpPr>
        <p:spPr bwMode="auto">
          <a:xfrm>
            <a:off x="827088" y="757403"/>
            <a:ext cx="7993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ru-RU" altLang="ru-RU" sz="1000" b="1" dirty="0" err="1">
                <a:latin typeface="Arial" panose="020B0604020202020204" pitchFamily="34" charset="0"/>
              </a:rPr>
              <a:t>млн.руб</a:t>
            </a:r>
            <a:r>
              <a:rPr lang="ru-RU" altLang="ru-RU" sz="1000" b="1" dirty="0">
                <a:latin typeface="Arial" panose="020B0604020202020204" pitchFamily="34" charset="0"/>
              </a:rPr>
              <a:t>.</a:t>
            </a:r>
          </a:p>
        </p:txBody>
      </p:sp>
      <p:sp>
        <p:nvSpPr>
          <p:cNvPr id="10" name="TextBox 1"/>
          <p:cNvSpPr txBox="1">
            <a:spLocks noChangeArrowheads="1"/>
          </p:cNvSpPr>
          <p:nvPr/>
        </p:nvSpPr>
        <p:spPr bwMode="auto">
          <a:xfrm>
            <a:off x="697753" y="735652"/>
            <a:ext cx="7993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latin typeface="Arial" panose="020B0604020202020204" pitchFamily="34" charset="0"/>
              </a:rPr>
              <a:t>Филиалы, регулируемые методом </a:t>
            </a:r>
            <a:r>
              <a:rPr lang="en-US" altLang="ru-RU" sz="1200" b="1" dirty="0">
                <a:latin typeface="Arial" panose="020B0604020202020204" pitchFamily="34" charset="0"/>
              </a:rPr>
              <a:t>RAB</a:t>
            </a:r>
            <a:endParaRPr lang="ru-RU" altLang="ru-RU" sz="1200" b="1" dirty="0">
              <a:latin typeface="Arial" panose="020B0604020202020204" pitchFamily="34" charset="0"/>
            </a:endParaRPr>
          </a:p>
        </p:txBody>
      </p:sp>
      <p:graphicFrame>
        <p:nvGraphicFramePr>
          <p:cNvPr id="17" name="Объект 1"/>
          <p:cNvGraphicFramePr>
            <a:graphicFrameLocks noChangeAspect="1"/>
          </p:cNvGraphicFramePr>
          <p:nvPr>
            <p:extLst>
              <p:ext uri="{D42A27DB-BD31-4B8C-83A1-F6EECF244321}">
                <p14:modId xmlns:p14="http://schemas.microsoft.com/office/powerpoint/2010/main" val="3778876488"/>
              </p:ext>
            </p:extLst>
          </p:nvPr>
        </p:nvGraphicFramePr>
        <p:xfrm>
          <a:off x="224564" y="1064995"/>
          <a:ext cx="4370387" cy="2625725"/>
        </p:xfrm>
        <a:graphic>
          <a:graphicData uri="http://schemas.openxmlformats.org/presentationml/2006/ole">
            <mc:AlternateContent xmlns:mc="http://schemas.openxmlformats.org/markup-compatibility/2006">
              <mc:Choice xmlns:v="urn:schemas-microsoft-com:vml" Requires="v">
                <p:oleObj spid="_x0000_s2104" name="Лист" r:id="rId6" imgW="4257665" imgH="2647899" progId="Excel.Sheet.12">
                  <p:embed/>
                </p:oleObj>
              </mc:Choice>
              <mc:Fallback>
                <p:oleObj name="Лист" r:id="rId6" imgW="4257665" imgH="2647899" progId="Excel.Shee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564" y="1064995"/>
                        <a:ext cx="43703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Объект 2"/>
          <p:cNvGraphicFramePr>
            <a:graphicFrameLocks noChangeAspect="1"/>
          </p:cNvGraphicFramePr>
          <p:nvPr>
            <p:extLst>
              <p:ext uri="{D42A27DB-BD31-4B8C-83A1-F6EECF244321}">
                <p14:modId xmlns:p14="http://schemas.microsoft.com/office/powerpoint/2010/main" val="1950359488"/>
              </p:ext>
            </p:extLst>
          </p:nvPr>
        </p:nvGraphicFramePr>
        <p:xfrm>
          <a:off x="4744717" y="1074180"/>
          <a:ext cx="4252912" cy="2635250"/>
        </p:xfrm>
        <a:graphic>
          <a:graphicData uri="http://schemas.openxmlformats.org/presentationml/2006/ole">
            <mc:AlternateContent xmlns:mc="http://schemas.openxmlformats.org/markup-compatibility/2006">
              <mc:Choice xmlns:v="urn:schemas-microsoft-com:vml" Requires="v">
                <p:oleObj spid="_x0000_s2105" name="Лист" r:id="rId8" imgW="4590928" imgH="2667090" progId="Excel.Sheet.12">
                  <p:embed/>
                </p:oleObj>
              </mc:Choice>
              <mc:Fallback>
                <p:oleObj name="Лист" r:id="rId8" imgW="4590928" imgH="2667090" progId="Excel.Sheet.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4717" y="1074180"/>
                        <a:ext cx="42529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3978991106"/>
              </p:ext>
            </p:extLst>
          </p:nvPr>
        </p:nvGraphicFramePr>
        <p:xfrm>
          <a:off x="224564" y="3757981"/>
          <a:ext cx="5329237" cy="2058987"/>
        </p:xfrm>
        <a:graphic>
          <a:graphicData uri="http://schemas.openxmlformats.org/presentationml/2006/ole">
            <mc:AlternateContent xmlns:mc="http://schemas.openxmlformats.org/markup-compatibility/2006">
              <mc:Choice xmlns:v="urn:schemas-microsoft-com:vml" Requires="v">
                <p:oleObj spid="_x0000_s2106" name="Лист" r:id="rId10" imgW="6705728" imgH="2019171" progId="Excel.Sheet.12">
                  <p:embed/>
                </p:oleObj>
              </mc:Choice>
              <mc:Fallback>
                <p:oleObj name="Лист" r:id="rId10" imgW="6705728" imgH="2019171" progId="Excel.Shee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564" y="3757981"/>
                        <a:ext cx="5329237"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
          <p:cNvSpPr txBox="1">
            <a:spLocks noChangeArrowheads="1"/>
          </p:cNvSpPr>
          <p:nvPr/>
        </p:nvSpPr>
        <p:spPr bwMode="auto">
          <a:xfrm>
            <a:off x="5840092" y="3735177"/>
            <a:ext cx="31575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ru-RU" altLang="ru-RU" sz="750" b="1" i="1" dirty="0" smtClean="0">
                <a:cs typeface="Arial" charset="0"/>
              </a:rPr>
              <a:t>* параметры 2012-2017гг – </a:t>
            </a:r>
            <a:r>
              <a:rPr lang="ru-RU" altLang="ru-RU" sz="750" i="1" dirty="0" smtClean="0">
                <a:cs typeface="Arial" charset="0"/>
              </a:rPr>
              <a:t>по тарифным решениям, принятым в рамках корректировки НВВ</a:t>
            </a:r>
            <a:endParaRPr lang="ru-RU" altLang="ru-RU" sz="750" b="1" i="1" dirty="0">
              <a:cs typeface="Arial" charset="0"/>
            </a:endParaRPr>
          </a:p>
        </p:txBody>
      </p:sp>
      <p:sp>
        <p:nvSpPr>
          <p:cNvPr id="21" name="TextBox 1"/>
          <p:cNvSpPr txBox="1">
            <a:spLocks noChangeArrowheads="1"/>
          </p:cNvSpPr>
          <p:nvPr/>
        </p:nvSpPr>
        <p:spPr bwMode="auto">
          <a:xfrm>
            <a:off x="5840092" y="3984405"/>
            <a:ext cx="31337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ru-RU" altLang="ru-RU" sz="750" b="1" i="1" dirty="0" smtClean="0">
                <a:cs typeface="Arial" charset="0"/>
              </a:rPr>
              <a:t>** </a:t>
            </a:r>
            <a:r>
              <a:rPr lang="ru-RU" altLang="ru-RU" sz="750" b="1" i="1" dirty="0">
                <a:cs typeface="Arial" charset="0"/>
              </a:rPr>
              <a:t>показатели </a:t>
            </a:r>
            <a:r>
              <a:rPr lang="ru-RU" altLang="ru-RU" sz="750" b="1" i="1" dirty="0" smtClean="0">
                <a:cs typeface="Arial" charset="0"/>
              </a:rPr>
              <a:t>2014-2015гг приведены по инвестиционным программам, утвержденным:</a:t>
            </a:r>
          </a:p>
          <a:p>
            <a:pPr marL="171450" indent="-171450" eaLnBrk="1" hangingPunct="1">
              <a:spcBef>
                <a:spcPct val="0"/>
              </a:spcBef>
              <a:buFont typeface="Courier New" panose="02070309020205020404" pitchFamily="49" charset="0"/>
              <a:buChar char="o"/>
              <a:defRPr/>
            </a:pPr>
            <a:r>
              <a:rPr lang="ru-RU" altLang="ru-RU" sz="750" b="1" i="1" dirty="0">
                <a:cs typeface="Arial" charset="0"/>
              </a:rPr>
              <a:t>«Астраханьэнерго» - </a:t>
            </a:r>
            <a:r>
              <a:rPr lang="ru-RU" altLang="ru-RU" sz="750" i="1" dirty="0">
                <a:cs typeface="Arial" charset="0"/>
              </a:rPr>
              <a:t>р</a:t>
            </a:r>
            <a:r>
              <a:rPr lang="ru-RU" altLang="ru-RU" sz="750" i="1" dirty="0" smtClean="0">
                <a:cs typeface="Arial" charset="0"/>
              </a:rPr>
              <a:t>аспоряжением Минпрома Астраханской обл. от 24.09.2013 №79-р (в ред. </a:t>
            </a:r>
            <a:r>
              <a:rPr lang="ru-RU" altLang="ru-RU" sz="750" i="1" dirty="0">
                <a:cs typeface="Arial" charset="0"/>
              </a:rPr>
              <a:t>р</a:t>
            </a:r>
            <a:r>
              <a:rPr lang="ru-RU" altLang="ru-RU" sz="750" i="1" dirty="0" smtClean="0">
                <a:cs typeface="Arial" charset="0"/>
              </a:rPr>
              <a:t>аспоряжений №225-р от 26.09.2014 и №108-р от 12.05.2015)</a:t>
            </a:r>
            <a:r>
              <a:rPr lang="ru-RU" altLang="ru-RU" sz="750" b="1" i="1" dirty="0" smtClean="0">
                <a:cs typeface="Arial" charset="0"/>
              </a:rPr>
              <a:t>;</a:t>
            </a:r>
            <a:endParaRPr lang="ru-RU" altLang="ru-RU" sz="750" b="1" i="1" dirty="0">
              <a:cs typeface="Arial" charset="0"/>
            </a:endParaRPr>
          </a:p>
          <a:p>
            <a:pPr marL="171450" indent="-171450" eaLnBrk="1" hangingPunct="1">
              <a:spcBef>
                <a:spcPct val="0"/>
              </a:spcBef>
              <a:buFont typeface="Courier New" panose="02070309020205020404" pitchFamily="49" charset="0"/>
              <a:buChar char="o"/>
              <a:defRPr/>
            </a:pPr>
            <a:r>
              <a:rPr lang="ru-RU" altLang="ru-RU" sz="750" b="1" i="1" dirty="0" smtClean="0">
                <a:cs typeface="Arial" charset="0"/>
              </a:rPr>
              <a:t>«Калмэнерго» </a:t>
            </a:r>
            <a:r>
              <a:rPr lang="ru-RU" altLang="ru-RU" sz="750" b="1" i="1" dirty="0">
                <a:cs typeface="Arial" charset="0"/>
              </a:rPr>
              <a:t>- </a:t>
            </a:r>
            <a:r>
              <a:rPr lang="ru-RU" altLang="ru-RU" sz="750" i="1" dirty="0">
                <a:cs typeface="Arial" charset="0"/>
              </a:rPr>
              <a:t>п</a:t>
            </a:r>
            <a:r>
              <a:rPr lang="ru-RU" altLang="ru-RU" sz="750" i="1" dirty="0" smtClean="0">
                <a:cs typeface="Arial" charset="0"/>
              </a:rPr>
              <a:t>риказом </a:t>
            </a:r>
            <a:r>
              <a:rPr lang="ru-RU" altLang="ru-RU" sz="750" i="1" dirty="0">
                <a:cs typeface="Arial" charset="0"/>
              </a:rPr>
              <a:t>РСТ </a:t>
            </a:r>
            <a:r>
              <a:rPr lang="ru-RU" altLang="ru-RU" sz="750" i="1" dirty="0" smtClean="0">
                <a:cs typeface="Arial" charset="0"/>
              </a:rPr>
              <a:t>Республики Калмыкия </a:t>
            </a:r>
            <a:br>
              <a:rPr lang="ru-RU" altLang="ru-RU" sz="750" i="1" dirty="0" smtClean="0">
                <a:cs typeface="Arial" charset="0"/>
              </a:rPr>
            </a:br>
            <a:r>
              <a:rPr lang="ru-RU" altLang="ru-RU" sz="750" i="1" dirty="0" smtClean="0">
                <a:cs typeface="Arial" charset="0"/>
              </a:rPr>
              <a:t>от 27.03.2014 №30-п (в ред. приказов от 29.09.2014г</a:t>
            </a:r>
            <a:r>
              <a:rPr lang="ru-RU" altLang="ru-RU" sz="750" i="1" dirty="0">
                <a:cs typeface="Arial" charset="0"/>
              </a:rPr>
              <a:t>. №</a:t>
            </a:r>
            <a:r>
              <a:rPr lang="ru-RU" altLang="ru-RU" sz="750" i="1" dirty="0" smtClean="0">
                <a:cs typeface="Arial" charset="0"/>
              </a:rPr>
              <a:t>103-п</a:t>
            </a:r>
            <a:r>
              <a:rPr lang="ru-RU" altLang="ru-RU" sz="750" i="1" dirty="0">
                <a:cs typeface="Arial" charset="0"/>
              </a:rPr>
              <a:t> </a:t>
            </a:r>
            <a:r>
              <a:rPr lang="ru-RU" altLang="ru-RU" sz="750" i="1" dirty="0" smtClean="0">
                <a:cs typeface="Arial" charset="0"/>
              </a:rPr>
              <a:t>и от 30.06.2015 №65-п);</a:t>
            </a:r>
          </a:p>
          <a:p>
            <a:pPr marL="171450" indent="-171450" eaLnBrk="1" hangingPunct="1">
              <a:spcBef>
                <a:spcPct val="0"/>
              </a:spcBef>
              <a:buFont typeface="Courier New" panose="02070309020205020404" pitchFamily="49" charset="0"/>
              <a:buChar char="o"/>
              <a:defRPr/>
            </a:pPr>
            <a:r>
              <a:rPr lang="ru-RU" altLang="ru-RU" sz="750" b="1" i="1" dirty="0" smtClean="0">
                <a:cs typeface="Arial" charset="0"/>
              </a:rPr>
              <a:t>«Ростовэнерго</a:t>
            </a:r>
            <a:r>
              <a:rPr lang="ru-RU" altLang="ru-RU" sz="750" b="1" i="1" dirty="0">
                <a:cs typeface="Arial" charset="0"/>
              </a:rPr>
              <a:t>» - </a:t>
            </a:r>
            <a:r>
              <a:rPr lang="ru-RU" altLang="ru-RU" sz="750" i="1" dirty="0">
                <a:cs typeface="Arial" charset="0"/>
              </a:rPr>
              <a:t>п</a:t>
            </a:r>
            <a:r>
              <a:rPr lang="ru-RU" altLang="ru-RU" sz="750" i="1" dirty="0" smtClean="0">
                <a:cs typeface="Arial" charset="0"/>
              </a:rPr>
              <a:t>остановлением </a:t>
            </a:r>
            <a:r>
              <a:rPr lang="ru-RU" altLang="ru-RU" sz="750" i="1" dirty="0">
                <a:cs typeface="Arial" charset="0"/>
              </a:rPr>
              <a:t>РСТ </a:t>
            </a:r>
            <a:r>
              <a:rPr lang="ru-RU" altLang="ru-RU" sz="750" i="1" dirty="0" smtClean="0">
                <a:cs typeface="Arial" charset="0"/>
              </a:rPr>
              <a:t>Ростовской области </a:t>
            </a:r>
            <a:r>
              <a:rPr lang="ru-RU" altLang="ru-RU" sz="750" i="1" dirty="0">
                <a:cs typeface="Arial" charset="0"/>
              </a:rPr>
              <a:t>от </a:t>
            </a:r>
            <a:r>
              <a:rPr lang="ru-RU" altLang="ru-RU" sz="750" i="1" dirty="0" smtClean="0">
                <a:cs typeface="Arial" charset="0"/>
              </a:rPr>
              <a:t>15.03.2012 №6/3 (в ред. Постановлений от 30.09.2014 №54/5 и  от 24.09.2015 №47/1)</a:t>
            </a:r>
            <a:r>
              <a:rPr lang="ru-RU" altLang="ru-RU" sz="750" b="1" i="1" dirty="0" smtClean="0">
                <a:cs typeface="Arial" charset="0"/>
              </a:rPr>
              <a:t>. </a:t>
            </a:r>
          </a:p>
          <a:p>
            <a:pPr eaLnBrk="1" hangingPunct="1">
              <a:spcBef>
                <a:spcPct val="0"/>
              </a:spcBef>
              <a:buFont typeface="Arial" charset="0"/>
              <a:buNone/>
              <a:defRPr/>
            </a:pPr>
            <a:r>
              <a:rPr lang="ru-RU" altLang="ru-RU" sz="750" b="1" i="1" dirty="0">
                <a:cs typeface="Arial" charset="0"/>
              </a:rPr>
              <a:t>показатели </a:t>
            </a:r>
            <a:r>
              <a:rPr lang="ru-RU" altLang="ru-RU" sz="750" b="1" i="1" dirty="0" smtClean="0">
                <a:cs typeface="Arial" charset="0"/>
              </a:rPr>
              <a:t>2016-2017гг </a:t>
            </a:r>
            <a:r>
              <a:rPr lang="ru-RU" altLang="ru-RU" sz="750" b="1" i="1" dirty="0">
                <a:cs typeface="Arial" charset="0"/>
              </a:rPr>
              <a:t>приведены по </a:t>
            </a:r>
            <a:r>
              <a:rPr lang="ru-RU" altLang="ru-RU" sz="750" b="1" i="1" dirty="0" smtClean="0">
                <a:cs typeface="Arial" charset="0"/>
              </a:rPr>
              <a:t>инвестиционной программе, утвержденной </a:t>
            </a:r>
            <a:r>
              <a:rPr lang="ru-RU" altLang="ru-RU" sz="750" i="1" dirty="0" smtClean="0">
                <a:cs typeface="Arial" charset="0"/>
              </a:rPr>
              <a:t>приказом Минэнерго России от 22.12.2016 №1387</a:t>
            </a:r>
          </a:p>
        </p:txBody>
      </p:sp>
      <p:sp>
        <p:nvSpPr>
          <p:cNvPr id="22" name="TextBox 1"/>
          <p:cNvSpPr txBox="1">
            <a:spLocks noChangeArrowheads="1"/>
          </p:cNvSpPr>
          <p:nvPr/>
        </p:nvSpPr>
        <p:spPr bwMode="auto">
          <a:xfrm>
            <a:off x="5840092" y="5719279"/>
            <a:ext cx="3200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defRPr/>
            </a:pPr>
            <a:r>
              <a:rPr lang="ru-RU" altLang="ru-RU" sz="750" b="1" i="1" dirty="0" smtClean="0">
                <a:cs typeface="Arial" charset="0"/>
              </a:rPr>
              <a:t>*** учитывает корректировку НВВ на основе фактических данных </a:t>
            </a:r>
            <a:r>
              <a:rPr lang="ru-RU" altLang="ru-RU" sz="750" i="1" dirty="0" smtClean="0">
                <a:cs typeface="Arial" charset="0"/>
              </a:rPr>
              <a:t>(по исполнению ИПР, доходности инвестированного капитала, экономию по снижению затрат на покупку э/э в целях компенсации потерь и т.п.)</a:t>
            </a:r>
            <a:endParaRPr lang="ru-RU" altLang="ru-RU" sz="750" b="1" i="1" dirty="0">
              <a:cs typeface="Arial" charset="0"/>
            </a:endParaRPr>
          </a:p>
        </p:txBody>
      </p:sp>
      <p:sp>
        <p:nvSpPr>
          <p:cNvPr id="15"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18</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7919941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19</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132138" y="355600"/>
            <a:ext cx="5737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ru-RU" altLang="ru-RU" sz="1600" b="1" dirty="0">
                <a:solidFill>
                  <a:schemeClr val="tx2">
                    <a:lumMod val="75000"/>
                  </a:schemeClr>
                </a:solidFill>
                <a:latin typeface="Arial" charset="0"/>
                <a:cs typeface="Arial" charset="0"/>
              </a:rPr>
              <a:t>РЕГУЛИРОВАНИЕ МЕТОДОМ </a:t>
            </a:r>
            <a:endParaRPr lang="ru-RU" altLang="ru-RU" sz="1600" b="1" dirty="0" smtClean="0">
              <a:solidFill>
                <a:schemeClr val="tx2">
                  <a:lumMod val="75000"/>
                </a:schemeClr>
              </a:solidFill>
              <a:latin typeface="Arial" charset="0"/>
              <a:cs typeface="Arial" charset="0"/>
            </a:endParaRPr>
          </a:p>
          <a:p>
            <a:pPr algn="r">
              <a:defRPr/>
            </a:pPr>
            <a:r>
              <a:rPr lang="ru-RU" altLang="ru-RU" sz="1600" b="1" dirty="0" smtClean="0">
                <a:solidFill>
                  <a:schemeClr val="tx2">
                    <a:lumMod val="75000"/>
                  </a:schemeClr>
                </a:solidFill>
                <a:latin typeface="Arial" charset="0"/>
                <a:cs typeface="Arial" charset="0"/>
              </a:rPr>
              <a:t>ДОЛГОСРОЧНОЙ </a:t>
            </a:r>
            <a:r>
              <a:rPr lang="ru-RU" altLang="ru-RU" sz="1600" b="1" dirty="0">
                <a:solidFill>
                  <a:schemeClr val="tx2">
                    <a:lumMod val="75000"/>
                  </a:schemeClr>
                </a:solidFill>
                <a:latin typeface="Arial" charset="0"/>
                <a:cs typeface="Arial" charset="0"/>
              </a:rPr>
              <a:t>ИНДЕКСАЦИИ</a:t>
            </a:r>
          </a:p>
        </p:txBody>
      </p:sp>
      <p:sp>
        <p:nvSpPr>
          <p:cNvPr id="8" name="Прямоугольник 2"/>
          <p:cNvSpPr>
            <a:spLocks noChangeArrowheads="1"/>
          </p:cNvSpPr>
          <p:nvPr/>
        </p:nvSpPr>
        <p:spPr bwMode="auto">
          <a:xfrm>
            <a:off x="891949" y="1166813"/>
            <a:ext cx="7777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400" b="1" dirty="0">
                <a:latin typeface="Arial" panose="020B0604020202020204" pitchFamily="34" charset="0"/>
              </a:rPr>
              <a:t>Филиал, регулируемый методом долгосрочной индексации  </a:t>
            </a:r>
          </a:p>
        </p:txBody>
      </p:sp>
      <p:sp>
        <p:nvSpPr>
          <p:cNvPr id="9" name="TextBox 1"/>
          <p:cNvSpPr txBox="1">
            <a:spLocks noChangeArrowheads="1"/>
          </p:cNvSpPr>
          <p:nvPr/>
        </p:nvSpPr>
        <p:spPr bwMode="auto">
          <a:xfrm>
            <a:off x="723680" y="1577976"/>
            <a:ext cx="7993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ru-RU" altLang="ru-RU" sz="1000" b="1" dirty="0" err="1">
                <a:latin typeface="Arial" panose="020B0604020202020204" pitchFamily="34" charset="0"/>
              </a:rPr>
              <a:t>млн.руб</a:t>
            </a:r>
            <a:r>
              <a:rPr lang="ru-RU" altLang="ru-RU" sz="1000" b="1" dirty="0">
                <a:latin typeface="Arial" panose="020B0604020202020204" pitchFamily="34" charset="0"/>
              </a:rPr>
              <a:t>.</a:t>
            </a:r>
          </a:p>
        </p:txBody>
      </p:sp>
      <p:graphicFrame>
        <p:nvGraphicFramePr>
          <p:cNvPr id="12" name="Объект 1"/>
          <p:cNvGraphicFramePr>
            <a:graphicFrameLocks noChangeAspect="1"/>
          </p:cNvGraphicFramePr>
          <p:nvPr>
            <p:extLst>
              <p:ext uri="{D42A27DB-BD31-4B8C-83A1-F6EECF244321}">
                <p14:modId xmlns:p14="http://schemas.microsoft.com/office/powerpoint/2010/main" val="3320189024"/>
              </p:ext>
            </p:extLst>
          </p:nvPr>
        </p:nvGraphicFramePr>
        <p:xfrm>
          <a:off x="672803" y="1925898"/>
          <a:ext cx="8237537" cy="2668065"/>
        </p:xfrm>
        <a:graphic>
          <a:graphicData uri="http://schemas.openxmlformats.org/presentationml/2006/ole">
            <mc:AlternateContent xmlns:mc="http://schemas.openxmlformats.org/markup-compatibility/2006">
              <mc:Choice xmlns:v="urn:schemas-microsoft-com:vml" Requires="v">
                <p:oleObj spid="_x0000_s3092" name="Лист" r:id="rId6" imgW="5352979" imgH="2047824" progId="Excel.Sheet.12">
                  <p:embed/>
                </p:oleObj>
              </mc:Choice>
              <mc:Fallback>
                <p:oleObj name="Лист" r:id="rId6" imgW="5352979" imgH="2047824" progId="Excel.Sheet.12">
                  <p:embed/>
                  <p:pic>
                    <p:nvPicPr>
                      <p:cNvPr id="0" name=""/>
                      <p:cNvPicPr>
                        <a:picLocks noChangeAspect="1" noChangeArrowheads="1"/>
                      </p:cNvPicPr>
                      <p:nvPr/>
                    </p:nvPicPr>
                    <p:blipFill>
                      <a:blip r:embed="rId7"/>
                      <a:srcRect/>
                      <a:stretch>
                        <a:fillRect/>
                      </a:stretch>
                    </p:blipFill>
                    <p:spPr bwMode="auto">
                      <a:xfrm>
                        <a:off x="672803" y="1925898"/>
                        <a:ext cx="8237537" cy="2668065"/>
                      </a:xfrm>
                      <a:prstGeom prst="rect">
                        <a:avLst/>
                      </a:prstGeom>
                      <a:noFill/>
                      <a:ln>
                        <a:noFill/>
                      </a:ln>
                      <a:extLst/>
                    </p:spPr>
                  </p:pic>
                </p:oleObj>
              </mc:Fallback>
            </mc:AlternateContent>
          </a:graphicData>
        </a:graphic>
      </p:graphicFrame>
      <p:sp>
        <p:nvSpPr>
          <p:cNvPr id="13" name="TextBox 1"/>
          <p:cNvSpPr txBox="1">
            <a:spLocks noChangeArrowheads="1"/>
          </p:cNvSpPr>
          <p:nvPr/>
        </p:nvSpPr>
        <p:spPr bwMode="auto">
          <a:xfrm>
            <a:off x="928540" y="4653136"/>
            <a:ext cx="75104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b="1" i="1" dirty="0">
                <a:latin typeface="Arial" panose="020B0604020202020204" pitchFamily="34" charset="0"/>
              </a:rPr>
              <a:t>*показатели   по инвестициям 2016-2018 гг. приведены в соответствии с  Приказом Минэнерго России от 22.12.2016 №1387</a:t>
            </a: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19</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42938614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5"/>
          <p:cNvSpPr txBox="1">
            <a:spLocks noChangeArrowheads="1"/>
          </p:cNvSpPr>
          <p:nvPr/>
        </p:nvSpPr>
        <p:spPr bwMode="auto">
          <a:xfrm>
            <a:off x="7092950" y="517525"/>
            <a:ext cx="17272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СОДЕРЖАНИЕ</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52889051"/>
              </p:ext>
            </p:extLst>
          </p:nvPr>
        </p:nvGraphicFramePr>
        <p:xfrm>
          <a:off x="705614" y="1124744"/>
          <a:ext cx="8229600" cy="4518030"/>
        </p:xfrm>
        <a:graphic>
          <a:graphicData uri="http://schemas.openxmlformats.org/drawingml/2006/table">
            <a:tbl>
              <a:tblPr/>
              <a:tblGrid>
                <a:gridCol w="8229600"/>
              </a:tblGrid>
              <a:tr h="37782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КЛЮЧЕВЫЕ НОВОСТИ</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3</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cap="fla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СТРУКТУРА АКЦИОНЕРНОГО КАПИТАЛА                                                                                                                                      5</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782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ФОНДОВЫЙ РЫНОК                                                                                                                                                                           7</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РЕШЕНИЯ, ПРИНЯТЫЕ СОВЕТОМ ДИРЕКТОРОВ</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8</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ФИНАНСОВО-ЭКОНОМИЧЕСКИЕ ПОКАЗАТЕЛИ                                                                                                 11                                        </a:t>
                      </a:r>
                      <a:endParaRPr kumimoji="0" lang="en-US"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pP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RAB</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-РЕГУЛИРОВАНИЕ</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18</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en-US"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no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just" defTabSz="914400" rtl="0" eaLnBrk="1" fontAlgn="b" latinLnBrk="0" hangingPunct="1">
                        <a:lnSpc>
                          <a:spcPct val="80000"/>
                        </a:lnSpc>
                        <a:spcBef>
                          <a:spcPct val="0"/>
                        </a:spcBef>
                        <a:spcAft>
                          <a:spcPct val="0"/>
                        </a:spcAft>
                        <a:buClrTx/>
                        <a:buSzTx/>
                        <a:buFontTx/>
                        <a:buNone/>
                        <a:tabLst/>
                        <a:defRPr/>
                      </a:pPr>
                      <a:r>
                        <a:rPr kumimoji="0" lang="ru-RU" alt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РЕГУЛИРОВАНИЕ МЕТОДОМ ДОЛГОСРОЧНОЙ ИНДЕКСАЦИИ                                                                                              19                 </a:t>
                      </a: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defRPr/>
                      </a:pPr>
                      <a:r>
                        <a:rPr kumimoji="0" lang="ru-RU" altLang="ru-RU" sz="1100" b="1" i="0" u="none" strike="noStrike" kern="1200" cap="none" normalizeH="0" baseline="0" dirty="0" smtClean="0">
                          <a:ln>
                            <a:noFill/>
                          </a:ln>
                          <a:solidFill>
                            <a:srgbClr val="002060"/>
                          </a:solidFill>
                          <a:effectLst/>
                          <a:latin typeface="Arial" pitchFamily="34" charset="0"/>
                          <a:ea typeface="Arial Unicode MS" pitchFamily="34" charset="-128"/>
                          <a:cs typeface="Arial Unicode MS" pitchFamily="34" charset="-128"/>
                        </a:rPr>
                        <a:t>ПЕРЕХОД КОМПАНИИ НА НОВУЮ СИСТЕМУ ТАРИФНОГО РЕГУЛИРОВАНИЯ                                                                   20                                                         </a:t>
                      </a:r>
                    </a:p>
                  </a:txBody>
                  <a:tcPr anchor="b" horzOverflow="overflow">
                    <a:lnL cap="flat">
                      <a:noFill/>
                    </a:lnL>
                    <a:lnR cap="flat">
                      <a:noFill/>
                    </a:lnR>
                    <a:lnT>
                      <a:noFill/>
                    </a:lnT>
                    <a:lnB>
                      <a:noFill/>
                    </a:lnB>
                    <a:lnTlToBr>
                      <a:noFill/>
                    </a:lnTlToBr>
                    <a:lnBlToTr>
                      <a:noFill/>
                    </a:lnBlToTr>
                    <a:solidFill>
                      <a:srgbClr val="FFFF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ТЕХНИЧЕСКИЕ ХАРАКТЕРИСТИКИ АКТИВОВ</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22</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ОСНОВНЫЕ ПОКАЗАТЕЛИ ТРАНСПОРТА ЭЛЕКТРОЭНЕРГИИ</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23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FFFF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ИНВЕСТИЦИОННАЯ ДЕЯТЕЛЬНОСТЬ</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24</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99CCFF"/>
                    </a:solidFill>
                  </a:tcPr>
                </a:tc>
              </a:tr>
              <a:tr h="3762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 latinLnBrk="0" hangingPunct="1">
                        <a:lnSpc>
                          <a:spcPct val="80000"/>
                        </a:lnSpc>
                        <a:spcBef>
                          <a:spcPct val="0"/>
                        </a:spcBef>
                        <a:spcAft>
                          <a:spcPct val="0"/>
                        </a:spcAft>
                        <a:buClrTx/>
                        <a:buSzTx/>
                        <a:buFontTx/>
                        <a:buNone/>
                        <a:tabLst/>
                      </a:pP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РЕАЛИЗОВАННЫЕ ПРОЕКТЫ</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26</a:t>
                      </a:r>
                      <a:r>
                        <a:rPr kumimoji="0" lang="en-US"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r>
                        <a:rPr kumimoji="0" lang="ru-RU" sz="1100" b="1"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rPr>
                        <a:t>   </a:t>
                      </a:r>
                      <a:endParaRPr kumimoji="0" lang="ru-RU" sz="1700" b="0" i="0" u="none" strike="noStrike" cap="none" normalizeH="0" baseline="0" dirty="0" smtClean="0">
                        <a:ln>
                          <a:noFill/>
                        </a:ln>
                        <a:solidFill>
                          <a:srgbClr val="002060"/>
                        </a:solidFill>
                        <a:effectLst/>
                        <a:latin typeface="Arial" pitchFamily="34" charset="0"/>
                        <a:ea typeface="Arial Unicode MS" pitchFamily="34" charset="-128"/>
                        <a:cs typeface="Arial Unicode MS" pitchFamily="34" charset="-128"/>
                      </a:endParaRPr>
                    </a:p>
                  </a:txBody>
                  <a:tcPr anchor="b" horzOverflow="overflow">
                    <a:lnL cap="flat">
                      <a:noFill/>
                    </a:lnL>
                    <a:lnR cap="flat">
                      <a:noFill/>
                    </a:lnR>
                    <a:lnT>
                      <a:noFill/>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59208953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20</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4730307" y="214083"/>
            <a:ext cx="4236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a:defRPr/>
            </a:pPr>
            <a:r>
              <a:rPr lang="ru-RU" altLang="ru-RU" b="1" dirty="0">
                <a:solidFill>
                  <a:schemeClr val="tx2">
                    <a:lumMod val="75000"/>
                  </a:schemeClr>
                </a:solidFill>
                <a:latin typeface="Arial" charset="0"/>
                <a:cs typeface="Arial" charset="0"/>
              </a:rPr>
              <a:t>Переход компании на </a:t>
            </a:r>
            <a:r>
              <a:rPr lang="ru-RU" altLang="ru-RU" b="1" dirty="0" smtClean="0">
                <a:solidFill>
                  <a:schemeClr val="tx2">
                    <a:lumMod val="75000"/>
                  </a:schemeClr>
                </a:solidFill>
                <a:latin typeface="Arial" charset="0"/>
                <a:cs typeface="Arial" charset="0"/>
              </a:rPr>
              <a:t>новую</a:t>
            </a:r>
          </a:p>
          <a:p>
            <a:pPr algn="r">
              <a:defRPr/>
            </a:pPr>
            <a:r>
              <a:rPr lang="ru-RU" altLang="ru-RU" b="1" dirty="0" smtClean="0">
                <a:solidFill>
                  <a:schemeClr val="tx2">
                    <a:lumMod val="75000"/>
                  </a:schemeClr>
                </a:solidFill>
                <a:latin typeface="Arial" charset="0"/>
                <a:cs typeface="Arial" charset="0"/>
              </a:rPr>
              <a:t>систему </a:t>
            </a:r>
            <a:r>
              <a:rPr lang="ru-RU" altLang="ru-RU" b="1" dirty="0">
                <a:solidFill>
                  <a:schemeClr val="tx2">
                    <a:lumMod val="75000"/>
                  </a:schemeClr>
                </a:solidFill>
                <a:latin typeface="Arial" charset="0"/>
                <a:cs typeface="Arial" charset="0"/>
              </a:rPr>
              <a:t>тарифного регулирования</a:t>
            </a:r>
          </a:p>
        </p:txBody>
      </p:sp>
      <p:sp>
        <p:nvSpPr>
          <p:cNvPr id="8" name="Rectangle 5"/>
          <p:cNvSpPr>
            <a:spLocks noChangeArrowheads="1"/>
          </p:cNvSpPr>
          <p:nvPr/>
        </p:nvSpPr>
        <p:spPr bwMode="auto">
          <a:xfrm>
            <a:off x="767705" y="990724"/>
            <a:ext cx="7632700" cy="461962"/>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ru-RU" sz="1200" dirty="0">
                <a:solidFill>
                  <a:srgbClr val="002060"/>
                </a:solidFill>
              </a:rPr>
              <a:t>Филиал ПАО «МРСК Юга» - «Астраханьэнерго» перешел на </a:t>
            </a:r>
            <a:r>
              <a:rPr lang="en-US" altLang="ru-RU" sz="1200" dirty="0">
                <a:solidFill>
                  <a:srgbClr val="002060"/>
                </a:solidFill>
              </a:rPr>
              <a:t>RAB</a:t>
            </a:r>
            <a:r>
              <a:rPr lang="ru-RU" altLang="ru-RU" sz="1200" dirty="0">
                <a:solidFill>
                  <a:srgbClr val="002060"/>
                </a:solidFill>
              </a:rPr>
              <a:t>-регулирование с  2009г. </a:t>
            </a:r>
            <a:br>
              <a:rPr lang="ru-RU" altLang="ru-RU" sz="1200" dirty="0">
                <a:solidFill>
                  <a:srgbClr val="002060"/>
                </a:solidFill>
              </a:rPr>
            </a:br>
            <a:r>
              <a:rPr lang="ru-RU" altLang="ru-RU" sz="1200" dirty="0">
                <a:solidFill>
                  <a:srgbClr val="002060"/>
                </a:solidFill>
              </a:rPr>
              <a:t>Период регулирования   -   2009 - 2017 </a:t>
            </a:r>
            <a:r>
              <a:rPr lang="ru-RU" altLang="ru-RU" sz="1200" dirty="0" err="1">
                <a:solidFill>
                  <a:srgbClr val="002060"/>
                </a:solidFill>
              </a:rPr>
              <a:t>гг</a:t>
            </a:r>
            <a:r>
              <a:rPr lang="ru-RU" altLang="ru-RU" sz="1200" dirty="0">
                <a:solidFill>
                  <a:srgbClr val="002060"/>
                </a:solidFill>
              </a:rPr>
              <a:t> (с учетом перезагрузки)</a:t>
            </a:r>
          </a:p>
        </p:txBody>
      </p:sp>
      <p:sp>
        <p:nvSpPr>
          <p:cNvPr id="9" name="Скругленный прямоугольник 8"/>
          <p:cNvSpPr/>
          <p:nvPr/>
        </p:nvSpPr>
        <p:spPr>
          <a:xfrm>
            <a:off x="1352542" y="1453336"/>
            <a:ext cx="6696347" cy="41788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altLang="ru-RU" sz="1200" dirty="0">
                <a:solidFill>
                  <a:srgbClr val="002060"/>
                </a:solidFill>
                <a:cs typeface="Arial" pitchFamily="34" charset="0"/>
              </a:rPr>
              <a:t>Филиал ПАО «МРСК Юга» - «Ростовэнерго» перешел на </a:t>
            </a:r>
            <a:r>
              <a:rPr lang="en-US" altLang="ru-RU" sz="1200" dirty="0">
                <a:solidFill>
                  <a:srgbClr val="002060"/>
                </a:solidFill>
                <a:cs typeface="Arial" pitchFamily="34" charset="0"/>
              </a:rPr>
              <a:t>RAB</a:t>
            </a:r>
            <a:r>
              <a:rPr lang="ru-RU" altLang="ru-RU" sz="1200" dirty="0">
                <a:solidFill>
                  <a:srgbClr val="002060"/>
                </a:solidFill>
                <a:cs typeface="Arial" pitchFamily="34" charset="0"/>
              </a:rPr>
              <a:t>-регулирование с 2009 г.</a:t>
            </a:r>
          </a:p>
          <a:p>
            <a:pPr algn="ctr">
              <a:defRPr/>
            </a:pPr>
            <a:r>
              <a:rPr lang="ru-RU" altLang="ru-RU" sz="1200" dirty="0">
                <a:solidFill>
                  <a:srgbClr val="002060"/>
                </a:solidFill>
                <a:cs typeface="Arial" pitchFamily="34" charset="0"/>
              </a:rPr>
              <a:t>Период регулирования   -   2009 –2017гг  (с учетом перезагрузки)</a:t>
            </a:r>
          </a:p>
        </p:txBody>
      </p:sp>
      <p:sp>
        <p:nvSpPr>
          <p:cNvPr id="10" name="Rectangle 5"/>
          <p:cNvSpPr>
            <a:spLocks noChangeArrowheads="1"/>
          </p:cNvSpPr>
          <p:nvPr/>
        </p:nvSpPr>
        <p:spPr bwMode="auto">
          <a:xfrm>
            <a:off x="1055836" y="1871220"/>
            <a:ext cx="7056438" cy="461962"/>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altLang="ru-RU" sz="1200" dirty="0">
                <a:solidFill>
                  <a:srgbClr val="002060"/>
                </a:solidFill>
              </a:rPr>
              <a:t>Филиал ПАО «МРСК Юга» - «Калмэнерго» перешел на </a:t>
            </a:r>
            <a:r>
              <a:rPr lang="en-US" altLang="ru-RU" sz="1200" dirty="0">
                <a:solidFill>
                  <a:srgbClr val="002060"/>
                </a:solidFill>
              </a:rPr>
              <a:t>RAB</a:t>
            </a:r>
            <a:r>
              <a:rPr lang="ru-RU" altLang="ru-RU" sz="1200" dirty="0">
                <a:solidFill>
                  <a:srgbClr val="002060"/>
                </a:solidFill>
              </a:rPr>
              <a:t>-регулирование с 2011г.</a:t>
            </a:r>
            <a:br>
              <a:rPr lang="ru-RU" altLang="ru-RU" sz="1200" dirty="0">
                <a:solidFill>
                  <a:srgbClr val="002060"/>
                </a:solidFill>
              </a:rPr>
            </a:br>
            <a:r>
              <a:rPr lang="ru-RU" altLang="ru-RU" sz="1200" dirty="0">
                <a:solidFill>
                  <a:srgbClr val="002060"/>
                </a:solidFill>
              </a:rPr>
              <a:t>Период регулирования  -    2011 - 2017гг (с учетом перезагрузки)</a:t>
            </a:r>
          </a:p>
        </p:txBody>
      </p:sp>
      <p:sp>
        <p:nvSpPr>
          <p:cNvPr id="11" name="Скругленный прямоугольник 10"/>
          <p:cNvSpPr/>
          <p:nvPr/>
        </p:nvSpPr>
        <p:spPr>
          <a:xfrm>
            <a:off x="813331" y="2340264"/>
            <a:ext cx="7632848" cy="41788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altLang="ru-RU" sz="1200" dirty="0">
                <a:solidFill>
                  <a:srgbClr val="002060"/>
                </a:solidFill>
                <a:cs typeface="Arial" pitchFamily="34" charset="0"/>
              </a:rPr>
              <a:t>Филиал ПАО «МРСК Юга» - «Волгоградэнерго» регулируется методом долгосрочной индексации. </a:t>
            </a:r>
            <a:br>
              <a:rPr lang="ru-RU" altLang="ru-RU" sz="1200" dirty="0">
                <a:solidFill>
                  <a:srgbClr val="002060"/>
                </a:solidFill>
                <a:cs typeface="Arial" pitchFamily="34" charset="0"/>
              </a:rPr>
            </a:br>
            <a:r>
              <a:rPr lang="ru-RU" altLang="ru-RU" sz="1200" dirty="0">
                <a:solidFill>
                  <a:srgbClr val="002060"/>
                </a:solidFill>
                <a:cs typeface="Arial" pitchFamily="34" charset="0"/>
              </a:rPr>
              <a:t>Второй долгосрочный период регулирования   -   2014 – 2018 г. г.</a:t>
            </a:r>
          </a:p>
        </p:txBody>
      </p:sp>
      <p:graphicFrame>
        <p:nvGraphicFramePr>
          <p:cNvPr id="15" name="Объект 3"/>
          <p:cNvGraphicFramePr>
            <a:graphicFrameLocks/>
          </p:cNvGraphicFramePr>
          <p:nvPr>
            <p:extLst>
              <p:ext uri="{D42A27DB-BD31-4B8C-83A1-F6EECF244321}">
                <p14:modId xmlns:p14="http://schemas.microsoft.com/office/powerpoint/2010/main" val="3781896464"/>
              </p:ext>
            </p:extLst>
          </p:nvPr>
        </p:nvGraphicFramePr>
        <p:xfrm>
          <a:off x="996659" y="2793085"/>
          <a:ext cx="7272338" cy="1787525"/>
        </p:xfrm>
        <a:graphic>
          <a:graphicData uri="http://schemas.openxmlformats.org/drawingml/2006/table">
            <a:tbl>
              <a:tblPr/>
              <a:tblGrid>
                <a:gridCol w="5256244">
                  <a:extLst>
                    <a:ext uri="{9D8B030D-6E8A-4147-A177-3AD203B41FA5}">
                      <a16:colId xmlns="" xmlns:a16="http://schemas.microsoft.com/office/drawing/2014/main" val="20000"/>
                    </a:ext>
                  </a:extLst>
                </a:gridCol>
                <a:gridCol w="1080050">
                  <a:extLst>
                    <a:ext uri="{9D8B030D-6E8A-4147-A177-3AD203B41FA5}">
                      <a16:colId xmlns="" xmlns:a16="http://schemas.microsoft.com/office/drawing/2014/main" val="20001"/>
                    </a:ext>
                  </a:extLst>
                </a:gridCol>
                <a:gridCol w="936044">
                  <a:extLst>
                    <a:ext uri="{9D8B030D-6E8A-4147-A177-3AD203B41FA5}">
                      <a16:colId xmlns="" xmlns:a16="http://schemas.microsoft.com/office/drawing/2014/main" val="20002"/>
                    </a:ext>
                  </a:extLst>
                </a:gridCol>
              </a:tblGrid>
              <a:tr h="263861">
                <a:tc>
                  <a:txBody>
                    <a:bodyPr/>
                    <a:lstStyle/>
                    <a:p>
                      <a:pPr algn="ctr" rtl="0" fontAlgn="ctr"/>
                      <a:endParaRPr lang="ru-RU" sz="1200" b="1" i="0" u="none" strike="noStrike" dirty="0">
                        <a:solidFill>
                          <a:srgbClr val="FFFFFF"/>
                        </a:solidFill>
                        <a:effectLst/>
                        <a:latin typeface="Times New Roman"/>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ru-RU" sz="1200" b="1" i="0" u="none" strike="noStrike" dirty="0" err="1" smtClean="0">
                          <a:solidFill>
                            <a:srgbClr val="FFFFFF"/>
                          </a:solidFill>
                          <a:effectLst/>
                          <a:latin typeface="Times New Roman"/>
                        </a:rPr>
                        <a:t>Млн.руб</a:t>
                      </a:r>
                      <a:r>
                        <a:rPr lang="ru-RU" sz="1200" b="1" i="0" u="none" strike="noStrike" dirty="0" smtClean="0">
                          <a:solidFill>
                            <a:srgbClr val="FFFFFF"/>
                          </a:solidFill>
                          <a:effectLst/>
                          <a:latin typeface="Times New Roman"/>
                        </a:rPr>
                        <a:t>.</a:t>
                      </a:r>
                      <a:endParaRPr lang="ru-RU" sz="1200" b="1" i="0" u="none" strike="noStrike" dirty="0">
                        <a:solidFill>
                          <a:srgbClr val="FFFFFF"/>
                        </a:solidFill>
                        <a:effectLst/>
                        <a:latin typeface="Times New Roman"/>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tc>
                  <a:txBody>
                    <a:bodyPr/>
                    <a:lstStyle/>
                    <a:p>
                      <a:pPr algn="ctr" rtl="0" fontAlgn="ctr"/>
                      <a:r>
                        <a:rPr lang="ru-RU" sz="1200" b="1" i="0" u="none" strike="noStrike" dirty="0" err="1" smtClean="0">
                          <a:solidFill>
                            <a:srgbClr val="FFFFFF"/>
                          </a:solidFill>
                          <a:effectLst/>
                          <a:latin typeface="Times New Roman"/>
                        </a:rPr>
                        <a:t>Млн.долл</a:t>
                      </a:r>
                      <a:r>
                        <a:rPr lang="ru-RU" sz="1200" b="1" i="0" u="none" strike="noStrike" dirty="0" smtClean="0">
                          <a:solidFill>
                            <a:srgbClr val="FFFFFF"/>
                          </a:solidFill>
                          <a:effectLst/>
                          <a:latin typeface="Times New Roman"/>
                        </a:rPr>
                        <a:t>.</a:t>
                      </a:r>
                      <a:endParaRPr lang="ru-RU" sz="1200" b="1" i="0" u="none" strike="noStrike" dirty="0">
                        <a:solidFill>
                          <a:srgbClr val="FFFFFF"/>
                        </a:solidFill>
                        <a:effectLst/>
                        <a:latin typeface="Times New Roman"/>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 xmlns:a16="http://schemas.microsoft.com/office/drawing/2014/main" val="10000"/>
                  </a:ext>
                </a:extLst>
              </a:tr>
              <a:tr h="436370">
                <a:tc>
                  <a:txBody>
                    <a:bodyPr/>
                    <a:lstStyle/>
                    <a:p>
                      <a:pPr algn="l" fontAlgn="b"/>
                      <a:r>
                        <a:rPr lang="ru-RU" sz="1400" b="0" i="0" u="none" strike="noStrike" dirty="0">
                          <a:effectLst/>
                          <a:latin typeface="Times New Roman"/>
                        </a:rPr>
                        <a:t>Остаточная величина инвестированного капитала (на 31.12.2016г), в </a:t>
                      </a:r>
                      <a:r>
                        <a:rPr lang="ru-RU" sz="1400" b="0" i="0" u="none" strike="noStrike" dirty="0" err="1">
                          <a:effectLst/>
                          <a:latin typeface="Times New Roman"/>
                        </a:rPr>
                        <a:t>т.ч</a:t>
                      </a:r>
                      <a:r>
                        <a:rPr lang="ru-RU" sz="1400" b="0" i="0" u="none" strike="noStrike" dirty="0">
                          <a:effectLst/>
                          <a:latin typeface="Times New Roman"/>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0" u="none" strike="noStrike" dirty="0">
                          <a:effectLst/>
                          <a:latin typeface="Times New Roman"/>
                        </a:rPr>
                        <a:t>25 541,4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0" u="none" strike="noStrike" dirty="0">
                          <a:effectLst/>
                          <a:latin typeface="Times New Roman"/>
                        </a:rPr>
                        <a:t>432,3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949">
                <a:tc>
                  <a:txBody>
                    <a:bodyPr/>
                    <a:lstStyle/>
                    <a:p>
                      <a:pPr algn="l" fontAlgn="b"/>
                      <a:r>
                        <a:rPr lang="ru-RU" sz="1400" b="0" i="0" u="none" strike="noStrike">
                          <a:effectLst/>
                          <a:latin typeface="Times New Roman"/>
                        </a:rPr>
                        <a:t>"Астраханьэнерго"</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b"/>
                      <a:r>
                        <a:rPr lang="ru-RU" sz="1400" b="0" i="0" u="none" strike="noStrike">
                          <a:effectLst/>
                          <a:latin typeface="Times New Roman"/>
                        </a:rPr>
                        <a:t>4 958,9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b"/>
                      <a:r>
                        <a:rPr lang="ru-RU" sz="1400" b="0" i="0" u="none" strike="noStrike" dirty="0">
                          <a:effectLst/>
                          <a:latin typeface="Times New Roman"/>
                        </a:rPr>
                        <a:t>83,9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 xmlns:a16="http://schemas.microsoft.com/office/drawing/2014/main" val="10002"/>
                  </a:ext>
                </a:extLst>
              </a:tr>
              <a:tr h="288115">
                <a:tc>
                  <a:txBody>
                    <a:bodyPr/>
                    <a:lstStyle/>
                    <a:p>
                      <a:pPr algn="l" fontAlgn="b"/>
                      <a:r>
                        <a:rPr lang="ru-RU" sz="1400" b="0" i="0" u="none" strike="noStrike">
                          <a:effectLst/>
                          <a:latin typeface="Times New Roman"/>
                        </a:rPr>
                        <a:t>"Волгоградэнерго" (стоимость ОС по бух.отч. на 31.12.2016)</a:t>
                      </a:r>
                    </a:p>
                  </a:txBody>
                  <a:tcPr marL="0" marR="0" marT="0" marB="0" anchor="b">
                    <a:lnT w="12700" cap="flat" cmpd="sng" algn="ctr">
                      <a:solidFill>
                        <a:srgbClr val="000000"/>
                      </a:solidFill>
                      <a:prstDash val="solid"/>
                      <a:round/>
                      <a:headEnd type="none" w="med" len="med"/>
                      <a:tailEnd type="none" w="med" len="med"/>
                    </a:lnT>
                    <a:solidFill>
                      <a:schemeClr val="bg1"/>
                    </a:solidFill>
                  </a:tcPr>
                </a:tc>
                <a:tc>
                  <a:txBody>
                    <a:bodyPr/>
                    <a:lstStyle/>
                    <a:p>
                      <a:pPr algn="ctr" fontAlgn="b"/>
                      <a:r>
                        <a:rPr lang="ru-RU" sz="1400" b="0" i="0" u="none" strike="noStrike">
                          <a:effectLst/>
                          <a:latin typeface="Times New Roman"/>
                        </a:rPr>
                        <a:t>5 215,5</a:t>
                      </a:r>
                    </a:p>
                  </a:txBody>
                  <a:tcPr marL="0" marR="0" marT="0"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ru-RU" sz="1400" b="0" i="0" u="none" strike="noStrike" dirty="0">
                          <a:effectLst/>
                          <a:latin typeface="Times New Roman"/>
                        </a:rPr>
                        <a:t>88,3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88115">
                <a:tc>
                  <a:txBody>
                    <a:bodyPr/>
                    <a:lstStyle/>
                    <a:p>
                      <a:pPr algn="l" fontAlgn="b"/>
                      <a:r>
                        <a:rPr lang="ru-RU" sz="1400" b="0" i="0" u="none" strike="noStrike">
                          <a:effectLst/>
                          <a:latin typeface="Times New Roman"/>
                        </a:rPr>
                        <a:t>"Калмэнерго"</a:t>
                      </a:r>
                    </a:p>
                  </a:txBody>
                  <a:tcPr marL="0" marR="0" marT="0" marB="0" anchor="b">
                    <a:lnR w="12700" cap="flat" cmpd="sng" algn="ctr">
                      <a:solidFill>
                        <a:srgbClr val="000000"/>
                      </a:solidFill>
                      <a:prstDash val="solid"/>
                      <a:round/>
                      <a:headEnd type="none" w="med" len="med"/>
                      <a:tailEnd type="none" w="med" len="med"/>
                    </a:lnR>
                    <a:solidFill>
                      <a:schemeClr val="accent5">
                        <a:lumMod val="20000"/>
                        <a:lumOff val="80000"/>
                      </a:schemeClr>
                    </a:solidFill>
                  </a:tcPr>
                </a:tc>
                <a:tc>
                  <a:txBody>
                    <a:bodyPr/>
                    <a:lstStyle/>
                    <a:p>
                      <a:pPr algn="ctr" fontAlgn="b"/>
                      <a:r>
                        <a:rPr lang="ru-RU" sz="1400" b="0" i="0" u="none" strike="noStrike">
                          <a:effectLst/>
                          <a:latin typeface="Times New Roman"/>
                        </a:rPr>
                        <a:t>1 778,5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fontAlgn="b"/>
                      <a:r>
                        <a:rPr lang="ru-RU" sz="1400" b="0" i="0" u="none" strike="noStrike" dirty="0">
                          <a:effectLst/>
                          <a:latin typeface="Times New Roman"/>
                        </a:rPr>
                        <a:t>30,1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 xmlns:a16="http://schemas.microsoft.com/office/drawing/2014/main" val="10004"/>
                  </a:ext>
                </a:extLst>
              </a:tr>
              <a:tr h="288115">
                <a:tc>
                  <a:txBody>
                    <a:bodyPr/>
                    <a:lstStyle/>
                    <a:p>
                      <a:pPr algn="l" fontAlgn="b"/>
                      <a:r>
                        <a:rPr lang="ru-RU" sz="1400" b="0" i="0" u="none" strike="noStrike">
                          <a:effectLst/>
                          <a:latin typeface="Times New Roman"/>
                        </a:rPr>
                        <a:t>"Ростовэнерго"</a:t>
                      </a:r>
                    </a:p>
                  </a:txBody>
                  <a:tcPr marL="0" marR="0" marT="0" marB="0" anchor="b">
                    <a:lnR w="12700" cap="flat" cmpd="sng" algn="ctr">
                      <a:solidFill>
                        <a:srgbClr val="000000"/>
                      </a:solidFill>
                      <a:prstDash val="solid"/>
                      <a:round/>
                      <a:headEnd type="none" w="med" len="med"/>
                      <a:tailEnd type="none" w="med" len="med"/>
                    </a:lnR>
                  </a:tcPr>
                </a:tc>
                <a:tc>
                  <a:txBody>
                    <a:bodyPr/>
                    <a:lstStyle/>
                    <a:p>
                      <a:pPr algn="ctr" fontAlgn="b"/>
                      <a:r>
                        <a:rPr lang="ru-RU" sz="1400" b="0" i="0" u="none" strike="noStrike">
                          <a:effectLst/>
                          <a:latin typeface="Times New Roman"/>
                        </a:rPr>
                        <a:t>13 588,6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0" u="none" strike="noStrike" dirty="0">
                          <a:effectLst/>
                          <a:latin typeface="Times New Roman"/>
                        </a:rPr>
                        <a:t>230,0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6" name="Скругленный прямоугольник 15"/>
          <p:cNvSpPr/>
          <p:nvPr/>
        </p:nvSpPr>
        <p:spPr>
          <a:xfrm>
            <a:off x="873284" y="4605324"/>
            <a:ext cx="7512942" cy="55436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altLang="ru-RU" sz="1300" dirty="0">
                <a:solidFill>
                  <a:srgbClr val="002060"/>
                </a:solidFill>
              </a:rPr>
              <a:t>Среднегодовой прирост тарифа на передачу э/э </a:t>
            </a:r>
            <a:r>
              <a:rPr lang="en-US" altLang="ru-RU" sz="1300" dirty="0">
                <a:solidFill>
                  <a:srgbClr val="002060"/>
                </a:solidFill>
              </a:rPr>
              <a:t>CAGR  </a:t>
            </a:r>
            <a:r>
              <a:rPr lang="ru-RU" altLang="ru-RU" sz="1300" dirty="0">
                <a:solidFill>
                  <a:srgbClr val="002060"/>
                </a:solidFill>
              </a:rPr>
              <a:t/>
            </a:r>
            <a:br>
              <a:rPr lang="ru-RU" altLang="ru-RU" sz="1300" dirty="0">
                <a:solidFill>
                  <a:srgbClr val="002060"/>
                </a:solidFill>
              </a:rPr>
            </a:br>
            <a:r>
              <a:rPr lang="ru-RU" altLang="ru-RU" sz="1300" i="1" dirty="0">
                <a:solidFill>
                  <a:srgbClr val="002060"/>
                </a:solidFill>
              </a:rPr>
              <a:t>(отношение роста утвержденного полезного отпуска  </a:t>
            </a:r>
            <a:r>
              <a:rPr lang="ru-RU" altLang="ru-RU" sz="1300" i="1" dirty="0">
                <a:solidFill>
                  <a:schemeClr val="tx2">
                    <a:lumMod val="75000"/>
                  </a:schemeClr>
                </a:solidFill>
              </a:rPr>
              <a:t>2017 </a:t>
            </a:r>
            <a:r>
              <a:rPr lang="ru-RU" altLang="ru-RU" sz="1300" i="1" dirty="0">
                <a:solidFill>
                  <a:srgbClr val="002060"/>
                </a:solidFill>
              </a:rPr>
              <a:t>к 2008)        </a:t>
            </a:r>
            <a:r>
              <a:rPr lang="ru-RU" altLang="ru-RU" sz="1300" dirty="0">
                <a:solidFill>
                  <a:schemeClr val="tx2">
                    <a:lumMod val="75000"/>
                  </a:schemeClr>
                </a:solidFill>
              </a:rPr>
              <a:t>-       2,76 </a:t>
            </a:r>
            <a:r>
              <a:rPr lang="ru-RU" altLang="ru-RU" sz="1300" dirty="0">
                <a:solidFill>
                  <a:srgbClr val="002060"/>
                </a:solidFill>
              </a:rPr>
              <a:t>%</a:t>
            </a:r>
          </a:p>
        </p:txBody>
      </p:sp>
      <p:sp>
        <p:nvSpPr>
          <p:cNvPr id="17" name="Скругленный прямоугольник 16"/>
          <p:cNvSpPr/>
          <p:nvPr/>
        </p:nvSpPr>
        <p:spPr>
          <a:xfrm>
            <a:off x="1044087" y="5175886"/>
            <a:ext cx="7224910" cy="55436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a:defRPr/>
            </a:pPr>
            <a:r>
              <a:rPr lang="ru-RU" altLang="ru-RU" sz="1300" dirty="0">
                <a:solidFill>
                  <a:srgbClr val="002060"/>
                </a:solidFill>
              </a:rPr>
              <a:t>Среднегодовой прирост тарифа на передачу э/э </a:t>
            </a:r>
            <a:r>
              <a:rPr lang="en-US" altLang="ru-RU" sz="1300" dirty="0">
                <a:solidFill>
                  <a:srgbClr val="002060"/>
                </a:solidFill>
              </a:rPr>
              <a:t>CAGR  </a:t>
            </a:r>
            <a:r>
              <a:rPr lang="ru-RU" altLang="ru-RU" sz="1300" dirty="0">
                <a:solidFill>
                  <a:srgbClr val="002060"/>
                </a:solidFill>
              </a:rPr>
              <a:t/>
            </a:r>
            <a:br>
              <a:rPr lang="ru-RU" altLang="ru-RU" sz="1300" dirty="0">
                <a:solidFill>
                  <a:srgbClr val="002060"/>
                </a:solidFill>
              </a:rPr>
            </a:br>
            <a:r>
              <a:rPr lang="ru-RU" altLang="ru-RU" sz="1300" i="1" dirty="0">
                <a:solidFill>
                  <a:srgbClr val="002060"/>
                </a:solidFill>
              </a:rPr>
              <a:t>(отношение роста утвержденного тарифа </a:t>
            </a:r>
            <a:r>
              <a:rPr lang="ru-RU" altLang="ru-RU" sz="1300" i="1" dirty="0">
                <a:solidFill>
                  <a:schemeClr val="tx2">
                    <a:lumMod val="75000"/>
                  </a:schemeClr>
                </a:solidFill>
              </a:rPr>
              <a:t>2017 </a:t>
            </a:r>
            <a:r>
              <a:rPr lang="ru-RU" altLang="ru-RU" sz="1300" i="1" dirty="0">
                <a:solidFill>
                  <a:srgbClr val="002060"/>
                </a:solidFill>
              </a:rPr>
              <a:t>к 2008)         </a:t>
            </a:r>
            <a:r>
              <a:rPr lang="ru-RU" altLang="ru-RU" sz="1300" dirty="0">
                <a:solidFill>
                  <a:srgbClr val="002060"/>
                </a:solidFill>
              </a:rPr>
              <a:t>-        </a:t>
            </a:r>
            <a:r>
              <a:rPr lang="ru-RU" altLang="ru-RU" sz="1300" dirty="0">
                <a:solidFill>
                  <a:srgbClr val="FF0000"/>
                </a:solidFill>
              </a:rPr>
              <a:t> </a:t>
            </a:r>
            <a:r>
              <a:rPr lang="ru-RU" altLang="ru-RU" sz="1300" dirty="0">
                <a:solidFill>
                  <a:schemeClr val="tx2">
                    <a:lumMod val="75000"/>
                  </a:schemeClr>
                </a:solidFill>
              </a:rPr>
              <a:t>12,85</a:t>
            </a:r>
            <a:r>
              <a:rPr lang="ru-RU" altLang="ru-RU" sz="1300" dirty="0">
                <a:solidFill>
                  <a:srgbClr val="FF0000"/>
                </a:solidFill>
              </a:rPr>
              <a:t> </a:t>
            </a:r>
            <a:r>
              <a:rPr lang="ru-RU" altLang="ru-RU" sz="1300" dirty="0">
                <a:solidFill>
                  <a:srgbClr val="002060"/>
                </a:solidFill>
              </a:rPr>
              <a:t>%</a:t>
            </a:r>
          </a:p>
        </p:txBody>
      </p:sp>
      <p:sp>
        <p:nvSpPr>
          <p:cNvPr id="14"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2</a:t>
            </a:r>
            <a:r>
              <a:rPr lang="ru-RU" altLang="ru-RU" sz="1400" dirty="0" smtClean="0">
                <a:solidFill>
                  <a:srgbClr val="002060"/>
                </a:solidFill>
                <a:latin typeface="Arial" panose="020B0604020202020204" pitchFamily="34" charset="0"/>
              </a:rPr>
              <a:t>0</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1016351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21</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4787933" y="221620"/>
            <a:ext cx="42364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r">
              <a:defRPr/>
            </a:pPr>
            <a:r>
              <a:rPr lang="ru-RU" altLang="ru-RU" b="1" dirty="0">
                <a:solidFill>
                  <a:schemeClr val="tx2">
                    <a:lumMod val="75000"/>
                  </a:schemeClr>
                </a:solidFill>
                <a:latin typeface="Arial" charset="0"/>
                <a:cs typeface="Arial" charset="0"/>
              </a:rPr>
              <a:t>Переход компании на </a:t>
            </a:r>
            <a:r>
              <a:rPr lang="ru-RU" altLang="ru-RU" b="1" dirty="0" smtClean="0">
                <a:solidFill>
                  <a:schemeClr val="tx2">
                    <a:lumMod val="75000"/>
                  </a:schemeClr>
                </a:solidFill>
                <a:latin typeface="Arial" charset="0"/>
                <a:cs typeface="Arial" charset="0"/>
              </a:rPr>
              <a:t>новую</a:t>
            </a:r>
          </a:p>
          <a:p>
            <a:pPr algn="r">
              <a:defRPr/>
            </a:pPr>
            <a:r>
              <a:rPr lang="ru-RU" altLang="ru-RU" b="1" dirty="0" smtClean="0">
                <a:solidFill>
                  <a:schemeClr val="tx2">
                    <a:lumMod val="75000"/>
                  </a:schemeClr>
                </a:solidFill>
                <a:latin typeface="Arial" charset="0"/>
                <a:cs typeface="Arial" charset="0"/>
              </a:rPr>
              <a:t>систему </a:t>
            </a:r>
            <a:r>
              <a:rPr lang="ru-RU" altLang="ru-RU" b="1" dirty="0">
                <a:solidFill>
                  <a:schemeClr val="tx2">
                    <a:lumMod val="75000"/>
                  </a:schemeClr>
                </a:solidFill>
                <a:latin typeface="Arial" charset="0"/>
                <a:cs typeface="Arial" charset="0"/>
              </a:rPr>
              <a:t>тарифного регулирования</a:t>
            </a:r>
          </a:p>
        </p:txBody>
      </p:sp>
      <p:sp>
        <p:nvSpPr>
          <p:cNvPr id="8" name="Прямоугольник 7"/>
          <p:cNvSpPr/>
          <p:nvPr/>
        </p:nvSpPr>
        <p:spPr>
          <a:xfrm>
            <a:off x="539750" y="955245"/>
            <a:ext cx="3959672" cy="30797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ru-RU" sz="1400" b="1" kern="0" dirty="0">
                <a:solidFill>
                  <a:prstClr val="black"/>
                </a:solidFill>
                <a:latin typeface="Arial"/>
                <a:cs typeface="Arial"/>
              </a:rPr>
              <a:t>Валовая выручка  2009  -  </a:t>
            </a:r>
            <a:r>
              <a:rPr lang="ru-RU" sz="1400" b="1" kern="0" dirty="0" smtClean="0">
                <a:solidFill>
                  <a:prstClr val="black"/>
                </a:solidFill>
                <a:latin typeface="Arial"/>
                <a:cs typeface="Arial"/>
              </a:rPr>
              <a:t>2017,  </a:t>
            </a:r>
            <a:r>
              <a:rPr lang="ru-RU" sz="1400" b="1" kern="0" dirty="0" err="1">
                <a:solidFill>
                  <a:prstClr val="black"/>
                </a:solidFill>
                <a:latin typeface="Arial"/>
                <a:cs typeface="Arial"/>
              </a:rPr>
              <a:t>млн.руб</a:t>
            </a:r>
            <a:r>
              <a:rPr lang="ru-RU" sz="1400" b="1" kern="0" dirty="0">
                <a:solidFill>
                  <a:prstClr val="black"/>
                </a:solidFill>
                <a:latin typeface="Arial"/>
                <a:cs typeface="Arial"/>
              </a:rPr>
              <a:t>.</a:t>
            </a:r>
            <a:endParaRPr lang="ru-RU" sz="1400" kern="0" dirty="0">
              <a:solidFill>
                <a:prstClr val="black"/>
              </a:solidFill>
              <a:latin typeface="Arial"/>
              <a:cs typeface="Arial"/>
            </a:endParaRPr>
          </a:p>
        </p:txBody>
      </p:sp>
      <p:sp>
        <p:nvSpPr>
          <p:cNvPr id="10" name="Прямоугольник 9"/>
          <p:cNvSpPr/>
          <p:nvPr/>
        </p:nvSpPr>
        <p:spPr>
          <a:xfrm>
            <a:off x="555882" y="3900069"/>
            <a:ext cx="4656137" cy="30797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ru-RU" sz="1400" b="1" kern="0" dirty="0">
                <a:solidFill>
                  <a:prstClr val="black"/>
                </a:solidFill>
                <a:latin typeface="Arial"/>
                <a:cs typeface="Arial"/>
              </a:rPr>
              <a:t>Котловой полезный отпуск  2009 – </a:t>
            </a:r>
            <a:r>
              <a:rPr lang="ru-RU" sz="1400" b="1" kern="0" dirty="0" smtClean="0">
                <a:solidFill>
                  <a:prstClr val="black"/>
                </a:solidFill>
                <a:latin typeface="Arial"/>
                <a:cs typeface="Arial"/>
              </a:rPr>
              <a:t>2017,  </a:t>
            </a:r>
            <a:r>
              <a:rPr lang="ru-RU" sz="1400" b="1" kern="0" dirty="0" err="1">
                <a:solidFill>
                  <a:prstClr val="black"/>
                </a:solidFill>
                <a:latin typeface="Arial"/>
                <a:cs typeface="Arial"/>
              </a:rPr>
              <a:t>млн.кВтч</a:t>
            </a:r>
            <a:endParaRPr lang="ru-RU" sz="1400" kern="0" dirty="0">
              <a:solidFill>
                <a:prstClr val="black"/>
              </a:solidFill>
              <a:latin typeface="Arial"/>
              <a:cs typeface="Arial"/>
            </a:endParaRPr>
          </a:p>
        </p:txBody>
      </p:sp>
      <p:graphicFrame>
        <p:nvGraphicFramePr>
          <p:cNvPr id="12" name="Объект 3"/>
          <p:cNvGraphicFramePr>
            <a:graphicFrameLocks/>
          </p:cNvGraphicFramePr>
          <p:nvPr>
            <p:extLst>
              <p:ext uri="{D42A27DB-BD31-4B8C-83A1-F6EECF244321}">
                <p14:modId xmlns:p14="http://schemas.microsoft.com/office/powerpoint/2010/main" val="3255991322"/>
              </p:ext>
            </p:extLst>
          </p:nvPr>
        </p:nvGraphicFramePr>
        <p:xfrm>
          <a:off x="555882" y="1335228"/>
          <a:ext cx="8353427" cy="2276618"/>
        </p:xfrm>
        <a:graphic>
          <a:graphicData uri="http://schemas.openxmlformats.org/drawingml/2006/table">
            <a:tbl>
              <a:tblPr/>
              <a:tblGrid>
                <a:gridCol w="1510831">
                  <a:extLst>
                    <a:ext uri="{9D8B030D-6E8A-4147-A177-3AD203B41FA5}">
                      <a16:colId xmlns="" xmlns:a16="http://schemas.microsoft.com/office/drawing/2014/main" val="20000"/>
                    </a:ext>
                  </a:extLst>
                </a:gridCol>
                <a:gridCol w="683684">
                  <a:extLst>
                    <a:ext uri="{9D8B030D-6E8A-4147-A177-3AD203B41FA5}">
                      <a16:colId xmlns="" xmlns:a16="http://schemas.microsoft.com/office/drawing/2014/main" val="20001"/>
                    </a:ext>
                  </a:extLst>
                </a:gridCol>
                <a:gridCol w="670547">
                  <a:extLst>
                    <a:ext uri="{9D8B030D-6E8A-4147-A177-3AD203B41FA5}">
                      <a16:colId xmlns="" xmlns:a16="http://schemas.microsoft.com/office/drawing/2014/main" val="20002"/>
                    </a:ext>
                  </a:extLst>
                </a:gridCol>
                <a:gridCol w="670547">
                  <a:extLst>
                    <a:ext uri="{9D8B030D-6E8A-4147-A177-3AD203B41FA5}">
                      <a16:colId xmlns="" xmlns:a16="http://schemas.microsoft.com/office/drawing/2014/main" val="20003"/>
                    </a:ext>
                  </a:extLst>
                </a:gridCol>
                <a:gridCol w="670547">
                  <a:extLst>
                    <a:ext uri="{9D8B030D-6E8A-4147-A177-3AD203B41FA5}">
                      <a16:colId xmlns="" xmlns:a16="http://schemas.microsoft.com/office/drawing/2014/main" val="20004"/>
                    </a:ext>
                  </a:extLst>
                </a:gridCol>
                <a:gridCol w="670547">
                  <a:extLst>
                    <a:ext uri="{9D8B030D-6E8A-4147-A177-3AD203B41FA5}">
                      <a16:colId xmlns="" xmlns:a16="http://schemas.microsoft.com/office/drawing/2014/main" val="20005"/>
                    </a:ext>
                  </a:extLst>
                </a:gridCol>
                <a:gridCol w="731505">
                  <a:extLst>
                    <a:ext uri="{9D8B030D-6E8A-4147-A177-3AD203B41FA5}">
                      <a16:colId xmlns="" xmlns:a16="http://schemas.microsoft.com/office/drawing/2014/main" val="20006"/>
                    </a:ext>
                  </a:extLst>
                </a:gridCol>
                <a:gridCol w="731505">
                  <a:extLst>
                    <a:ext uri="{9D8B030D-6E8A-4147-A177-3AD203B41FA5}">
                      <a16:colId xmlns="" xmlns:a16="http://schemas.microsoft.com/office/drawing/2014/main" val="20007"/>
                    </a:ext>
                  </a:extLst>
                </a:gridCol>
                <a:gridCol w="671238">
                  <a:extLst>
                    <a:ext uri="{9D8B030D-6E8A-4147-A177-3AD203B41FA5}">
                      <a16:colId xmlns="" xmlns:a16="http://schemas.microsoft.com/office/drawing/2014/main" val="20008"/>
                    </a:ext>
                  </a:extLst>
                </a:gridCol>
                <a:gridCol w="671238">
                  <a:extLst>
                    <a:ext uri="{9D8B030D-6E8A-4147-A177-3AD203B41FA5}">
                      <a16:colId xmlns="" xmlns:a16="http://schemas.microsoft.com/office/drawing/2014/main" val="20009"/>
                    </a:ext>
                  </a:extLst>
                </a:gridCol>
                <a:gridCol w="671238">
                  <a:extLst>
                    <a:ext uri="{9D8B030D-6E8A-4147-A177-3AD203B41FA5}">
                      <a16:colId xmlns="" xmlns:a16="http://schemas.microsoft.com/office/drawing/2014/main" val="20010"/>
                    </a:ext>
                  </a:extLst>
                </a:gridCol>
              </a:tblGrid>
              <a:tr h="490060">
                <a:tc>
                  <a:txBody>
                    <a:bodyPr/>
                    <a:lstStyle/>
                    <a:p>
                      <a:pPr algn="ctr" rtl="0" fontAlgn="ctr"/>
                      <a:r>
                        <a:rPr lang="ru-RU" sz="1100" b="1" i="0" u="none" strike="noStrike" dirty="0" smtClean="0">
                          <a:solidFill>
                            <a:srgbClr val="FFFFFF"/>
                          </a:solidFill>
                          <a:effectLst/>
                          <a:latin typeface="Times New Roman"/>
                        </a:rPr>
                        <a:t>Наименование филиала</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2008</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2009</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2010</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2011</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2012</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2013</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2014</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2015</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2016</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2017</a:t>
                      </a:r>
                      <a:endParaRPr lang="ru-RU" sz="1100" b="1" i="0" u="none" strike="noStrike" dirty="0">
                        <a:solidFill>
                          <a:srgbClr val="FFFFFF"/>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0"/>
                  </a:ext>
                </a:extLst>
              </a:tr>
              <a:tr h="2339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chemeClr val="tx1"/>
                          </a:solidFill>
                          <a:effectLst/>
                          <a:latin typeface="Times New Roman"/>
                        </a:rPr>
                        <a:t>  «Астраханьэнерго»</a:t>
                      </a:r>
                      <a:endParaRPr lang="ru-RU" sz="1100" b="0" i="0" u="none" strike="noStrike" dirty="0">
                        <a:solidFill>
                          <a:schemeClr val="tx1"/>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1</a:t>
                      </a:r>
                      <a:r>
                        <a:rPr lang="ru-RU" sz="1100" b="0" i="0" u="none" strike="noStrike" baseline="0" dirty="0" smtClean="0">
                          <a:solidFill>
                            <a:srgbClr val="000000"/>
                          </a:solidFill>
                          <a:effectLst/>
                          <a:latin typeface="Times New Roman"/>
                        </a:rPr>
                        <a:t> 819,40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2 577,29</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3 266,46</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3 817,41</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3 946,82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4 342,22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3 985,69</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4293,95</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4 882,32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5</a:t>
                      </a:r>
                      <a:r>
                        <a:rPr lang="ru-RU" sz="1100" b="0" i="0" u="none" strike="noStrike" baseline="0" dirty="0" smtClean="0">
                          <a:solidFill>
                            <a:srgbClr val="000000"/>
                          </a:solidFill>
                          <a:effectLst/>
                          <a:latin typeface="Times New Roman"/>
                        </a:rPr>
                        <a:t> 057,34</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8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chemeClr val="tx1"/>
                          </a:solidFill>
                          <a:effectLst/>
                          <a:latin typeface="Times New Roman"/>
                        </a:rPr>
                        <a:t>  </a:t>
                      </a:r>
                      <a:r>
                        <a:rPr lang="ru-RU" sz="1100" b="0" i="0" u="none" strike="noStrike" dirty="0" smtClean="0">
                          <a:solidFill>
                            <a:srgbClr val="000000"/>
                          </a:solidFill>
                          <a:effectLst/>
                          <a:latin typeface="Times New Roman"/>
                        </a:rPr>
                        <a:t>«Волгоградэнерго»</a:t>
                      </a:r>
                      <a:endParaRPr lang="ru-RU" sz="1100" b="0" i="0" u="none" strike="noStrike" dirty="0">
                        <a:solidFill>
                          <a:schemeClr val="tx1"/>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5 287,10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7 327,37</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8 141,38</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8 181,15</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8 331,39</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9 187,58</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9</a:t>
                      </a:r>
                      <a:r>
                        <a:rPr lang="ru-RU" sz="1100" b="0" i="0" u="none" strike="noStrike" baseline="0" dirty="0" smtClean="0">
                          <a:solidFill>
                            <a:srgbClr val="000000"/>
                          </a:solidFill>
                          <a:effectLst/>
                          <a:latin typeface="Times New Roman"/>
                        </a:rPr>
                        <a:t> 347,22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10039,03</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10 145,14</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9 982,66</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2"/>
                  </a:ext>
                </a:extLst>
              </a:tr>
              <a:tr h="2228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a:rPr>
                        <a:t>«Калмэнерго»</a:t>
                      </a:r>
                      <a:endParaRPr lang="ru-RU" sz="1100" b="0" i="0" u="none" strike="noStrike" dirty="0">
                        <a:solidFill>
                          <a:srgbClr val="000000"/>
                        </a:solidFill>
                        <a:effectLst/>
                        <a:latin typeface="Times New Roman"/>
                      </a:endParaRPr>
                    </a:p>
                  </a:txBody>
                  <a:tcPr marL="85724" marR="9525" marT="9522" marB="0" anchor="ctr">
                    <a:lnT w="12700" cap="flat" cmpd="sng" algn="ctr">
                      <a:solidFill>
                        <a:srgbClr val="000000"/>
                      </a:solidFill>
                      <a:prstDash val="solid"/>
                      <a:round/>
                      <a:headEnd type="none" w="med" len="med"/>
                      <a:tailEnd type="none" w="med" len="med"/>
                    </a:lnT>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366,80</a:t>
                      </a:r>
                      <a:endParaRPr lang="ru-RU" sz="1100" b="0" i="0" u="none" strike="noStrike" dirty="0">
                        <a:solidFill>
                          <a:srgbClr val="000000"/>
                        </a:solidFill>
                        <a:effectLst/>
                        <a:latin typeface="Times New Roman"/>
                      </a:endParaRPr>
                    </a:p>
                  </a:txBody>
                  <a:tcPr marL="9525" marR="9525" marT="9522"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450,20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497,02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626,27</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597,05</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751,02</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802,34</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874,77</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972,96</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1 079,61</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22817">
                <a:tc>
                  <a:txBody>
                    <a:bodyPr/>
                    <a:lstStyle/>
                    <a:p>
                      <a:pPr algn="l" rtl="0" fontAlgn="ctr">
                        <a:lnSpc>
                          <a:spcPct val="100000"/>
                        </a:lnSpc>
                      </a:pPr>
                      <a:r>
                        <a:rPr lang="ru-RU" sz="1100" b="0" i="0" u="none" strike="noStrike" dirty="0" smtClean="0">
                          <a:solidFill>
                            <a:srgbClr val="000000"/>
                          </a:solidFill>
                          <a:effectLst/>
                          <a:latin typeface="Times New Roman"/>
                        </a:rPr>
                        <a:t>«Ростовэнерго»</a:t>
                      </a:r>
                      <a:endParaRPr lang="ru-RU" sz="1100" b="0" i="0" u="none" strike="noStrike" dirty="0">
                        <a:solidFill>
                          <a:srgbClr val="000000"/>
                        </a:solidFill>
                        <a:effectLst/>
                        <a:latin typeface="Times New Roman"/>
                      </a:endParaRPr>
                    </a:p>
                  </a:txBody>
                  <a:tcPr marL="85724" marR="9525" marT="9522" marB="0" anchor="ct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6 950,40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9 367,30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10 205,91</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11 194,68</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12 123,95</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13 394,99</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14 636,45</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15889,16</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16 648,20</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17 183,59</a:t>
                      </a:r>
                      <a:endParaRPr lang="ru-RU" sz="1100" b="0"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4"/>
                  </a:ext>
                </a:extLst>
              </a:tr>
              <a:tr h="371683">
                <a:tc>
                  <a:txBody>
                    <a:bodyPr/>
                    <a:lstStyle/>
                    <a:p>
                      <a:pPr algn="l" rtl="0" fontAlgn="ctr">
                        <a:lnSpc>
                          <a:spcPct val="100000"/>
                        </a:lnSpc>
                      </a:pPr>
                      <a:r>
                        <a:rPr lang="ru-RU" sz="1100" b="1" i="0" u="none" strike="noStrike" dirty="0" smtClean="0">
                          <a:solidFill>
                            <a:srgbClr val="000000"/>
                          </a:solidFill>
                          <a:effectLst/>
                          <a:latin typeface="Times New Roman"/>
                        </a:rPr>
                        <a:t>ПАО</a:t>
                      </a:r>
                      <a:r>
                        <a:rPr lang="ru-RU" sz="1100" b="1" i="0" u="none" strike="noStrike" baseline="0" dirty="0" smtClean="0">
                          <a:solidFill>
                            <a:srgbClr val="000000"/>
                          </a:solidFill>
                          <a:effectLst/>
                          <a:latin typeface="Times New Roman"/>
                        </a:rPr>
                        <a:t>  «МРСК  Юга»</a:t>
                      </a:r>
                      <a:endParaRPr lang="ru-RU" sz="1100" b="1" i="0" u="none" strike="noStrike" dirty="0">
                        <a:solidFill>
                          <a:srgbClr val="000000"/>
                        </a:solidFill>
                        <a:effectLst/>
                        <a:latin typeface="Times New Roman"/>
                      </a:endParaRPr>
                    </a:p>
                  </a:txBody>
                  <a:tcPr marL="85724" marR="9525" marT="9522" marB="0" anchor="ctr">
                    <a:lnR w="12700" cap="flat" cmpd="sng" algn="ctr">
                      <a:solidFill>
                        <a:srgbClr val="000000"/>
                      </a:solidFill>
                      <a:prstDash val="solid"/>
                      <a:round/>
                      <a:headEnd type="none" w="med" len="med"/>
                      <a:tailEnd type="none" w="med" len="med"/>
                    </a:lnR>
                  </a:tcPr>
                </a:tc>
                <a:tc>
                  <a:txBody>
                    <a:bodyPr/>
                    <a:lstStyle/>
                    <a:p>
                      <a:pPr algn="ctr" rtl="0" fontAlgn="ctr">
                        <a:lnSpc>
                          <a:spcPct val="100000"/>
                        </a:lnSpc>
                      </a:pPr>
                      <a:r>
                        <a:rPr lang="ru-RU" sz="1100" b="1" i="0" u="none" strike="noStrike" dirty="0" smtClean="0">
                          <a:solidFill>
                            <a:srgbClr val="000000"/>
                          </a:solidFill>
                          <a:effectLst/>
                          <a:latin typeface="Times New Roman"/>
                        </a:rPr>
                        <a:t>14 423,70</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19 722,16</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22 110,78</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23 819,50</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24 999,21</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27 675,82</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28 771,7</a:t>
                      </a:r>
                      <a:endParaRPr lang="ru-RU" sz="1100" b="1" i="0" u="none" strike="noStrike" dirty="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31</a:t>
                      </a:r>
                      <a:r>
                        <a:rPr lang="ru-RU" sz="1100" b="1" i="0" u="none" strike="noStrike" baseline="0" dirty="0" smtClean="0">
                          <a:solidFill>
                            <a:srgbClr val="000000"/>
                          </a:solidFill>
                          <a:effectLst/>
                          <a:latin typeface="Times New Roman"/>
                        </a:rPr>
                        <a:t> 096,91</a:t>
                      </a:r>
                      <a:endParaRPr lang="ru-RU" sz="1100" b="1" i="0" u="none" strike="noStrike" dirty="0" smtClean="0">
                        <a:solidFill>
                          <a:srgbClr val="000000"/>
                        </a:solidFill>
                        <a:effectLst/>
                        <a:latin typeface="Times New Roman"/>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32 648,62</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33 303,21</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2300">
                <a:tc>
                  <a:txBody>
                    <a:bodyPr/>
                    <a:lstStyle/>
                    <a:p>
                      <a:pPr algn="l" rtl="0" fontAlgn="ctr">
                        <a:lnSpc>
                          <a:spcPct val="100000"/>
                        </a:lnSpc>
                      </a:pPr>
                      <a:r>
                        <a:rPr lang="ru-RU" sz="1100" b="1" dirty="0" smtClean="0">
                          <a:effectLst>
                            <a:outerShdw blurRad="38100" dist="38100" dir="2700000" algn="tl">
                              <a:srgbClr val="000000">
                                <a:alpha val="43137"/>
                              </a:srgbClr>
                            </a:outerShdw>
                          </a:effectLst>
                        </a:rPr>
                        <a:t>Котловой тариф на передачу э/э</a:t>
                      </a:r>
                      <a:r>
                        <a:rPr lang="ru-RU" sz="1100" b="1" baseline="0" dirty="0" smtClean="0">
                          <a:effectLst>
                            <a:outerShdw blurRad="38100" dist="38100" dir="2700000" algn="tl">
                              <a:srgbClr val="000000">
                                <a:alpha val="43137"/>
                              </a:srgbClr>
                            </a:outerShdw>
                          </a:effectLst>
                        </a:rPr>
                        <a:t>  </a:t>
                      </a:r>
                      <a:r>
                        <a:rPr lang="ru-RU" sz="1100" b="1" dirty="0" smtClean="0">
                          <a:effectLst>
                            <a:outerShdw blurRad="38100" dist="38100" dir="2700000" algn="tl">
                              <a:srgbClr val="000000">
                                <a:alpha val="43137"/>
                              </a:srgbClr>
                            </a:outerShdw>
                          </a:effectLst>
                        </a:rPr>
                        <a:t>(коп./</a:t>
                      </a:r>
                      <a:r>
                        <a:rPr lang="ru-RU" sz="1100" b="1" dirty="0" err="1" smtClean="0">
                          <a:effectLst>
                            <a:outerShdw blurRad="38100" dist="38100" dir="2700000" algn="tl">
                              <a:srgbClr val="000000">
                                <a:alpha val="43137"/>
                              </a:srgbClr>
                            </a:outerShdw>
                          </a:effectLst>
                        </a:rPr>
                        <a:t>кВт.ч</a:t>
                      </a:r>
                      <a:r>
                        <a:rPr lang="ru-RU" sz="1100" b="1" dirty="0" smtClean="0">
                          <a:effectLst>
                            <a:outerShdw blurRad="38100" dist="38100" dir="2700000" algn="tl">
                              <a:srgbClr val="000000">
                                <a:alpha val="43137"/>
                              </a:srgbClr>
                            </a:outerShdw>
                          </a:effectLst>
                        </a:rPr>
                        <a:t>)</a:t>
                      </a:r>
                      <a:endParaRPr lang="ru-RU" sz="1100" b="1" dirty="0">
                        <a:effectLst>
                          <a:outerShdw blurRad="38100" dist="38100" dir="2700000" algn="tl">
                            <a:srgbClr val="000000">
                              <a:alpha val="43137"/>
                            </a:srgbClr>
                          </a:outerShdw>
                        </a:effectLst>
                      </a:endParaRPr>
                    </a:p>
                  </a:txBody>
                  <a:tcPr marL="85724" marR="9525" marT="9522" marB="0" anchor="ctr">
                    <a:lnR w="12700" cap="flat" cmpd="sng" algn="ctr">
                      <a:solidFill>
                        <a:srgbClr val="000000"/>
                      </a:solidFill>
                      <a:prstDash val="solid"/>
                      <a:round/>
                      <a:headEnd type="none" w="med" len="med"/>
                      <a:tailEnd type="none" w="med" len="med"/>
                    </a:ln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46,14</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59,32</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82,4</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89,91</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90,70</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101,15</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109,62</a:t>
                      </a:r>
                      <a:endParaRPr lang="ru-RU" sz="1100" b="1" dirty="0">
                        <a:effectLst>
                          <a:outerShdw blurRad="38100" dist="38100" dir="2700000" algn="tl">
                            <a:srgbClr val="000000">
                              <a:alpha val="43137"/>
                            </a:srgbClr>
                          </a:outerShdw>
                        </a:effectLst>
                      </a:endParaRP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119,41</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125,68</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lnSpc>
                          <a:spcPct val="100000"/>
                        </a:lnSpc>
                      </a:pPr>
                      <a:r>
                        <a:rPr lang="ru-RU" sz="1100" b="1" dirty="0" smtClean="0">
                          <a:effectLst>
                            <a:outerShdw blurRad="38100" dist="38100" dir="2700000" algn="tl">
                              <a:srgbClr val="000000">
                                <a:alpha val="43137"/>
                              </a:srgbClr>
                            </a:outerShdw>
                          </a:effectLst>
                        </a:rPr>
                        <a:t>137,02</a:t>
                      </a:r>
                    </a:p>
                  </a:txBody>
                  <a:tcPr marL="9525" marR="9525" marT="95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 xmlns:a16="http://schemas.microsoft.com/office/drawing/2014/main" val="10006"/>
                  </a:ext>
                </a:extLst>
              </a:tr>
            </a:tbl>
          </a:graphicData>
        </a:graphic>
      </p:graphicFrame>
      <p:graphicFrame>
        <p:nvGraphicFramePr>
          <p:cNvPr id="13" name="Объект 3"/>
          <p:cNvGraphicFramePr>
            <a:graphicFrameLocks/>
          </p:cNvGraphicFramePr>
          <p:nvPr>
            <p:extLst>
              <p:ext uri="{D42A27DB-BD31-4B8C-83A1-F6EECF244321}">
                <p14:modId xmlns:p14="http://schemas.microsoft.com/office/powerpoint/2010/main" val="3082916729"/>
              </p:ext>
            </p:extLst>
          </p:nvPr>
        </p:nvGraphicFramePr>
        <p:xfrm>
          <a:off x="555882" y="4329068"/>
          <a:ext cx="8208962" cy="1608136"/>
        </p:xfrm>
        <a:graphic>
          <a:graphicData uri="http://schemas.openxmlformats.org/drawingml/2006/table">
            <a:tbl>
              <a:tblPr/>
              <a:tblGrid>
                <a:gridCol w="1448394">
                  <a:extLst>
                    <a:ext uri="{9D8B030D-6E8A-4147-A177-3AD203B41FA5}">
                      <a16:colId xmlns="" xmlns:a16="http://schemas.microsoft.com/office/drawing/2014/main" val="20000"/>
                    </a:ext>
                  </a:extLst>
                </a:gridCol>
                <a:gridCol w="724280">
                  <a:extLst>
                    <a:ext uri="{9D8B030D-6E8A-4147-A177-3AD203B41FA5}">
                      <a16:colId xmlns="" xmlns:a16="http://schemas.microsoft.com/office/drawing/2014/main" val="20001"/>
                    </a:ext>
                  </a:extLst>
                </a:gridCol>
                <a:gridCol w="663923">
                  <a:extLst>
                    <a:ext uri="{9D8B030D-6E8A-4147-A177-3AD203B41FA5}">
                      <a16:colId xmlns="" xmlns:a16="http://schemas.microsoft.com/office/drawing/2014/main" val="20002"/>
                    </a:ext>
                  </a:extLst>
                </a:gridCol>
                <a:gridCol w="603566">
                  <a:extLst>
                    <a:ext uri="{9D8B030D-6E8A-4147-A177-3AD203B41FA5}">
                      <a16:colId xmlns="" xmlns:a16="http://schemas.microsoft.com/office/drawing/2014/main" val="20003"/>
                    </a:ext>
                  </a:extLst>
                </a:gridCol>
                <a:gridCol w="724280">
                  <a:extLst>
                    <a:ext uri="{9D8B030D-6E8A-4147-A177-3AD203B41FA5}">
                      <a16:colId xmlns="" xmlns:a16="http://schemas.microsoft.com/office/drawing/2014/main" val="20004"/>
                    </a:ext>
                  </a:extLst>
                </a:gridCol>
                <a:gridCol w="724280">
                  <a:extLst>
                    <a:ext uri="{9D8B030D-6E8A-4147-A177-3AD203B41FA5}">
                      <a16:colId xmlns="" xmlns:a16="http://schemas.microsoft.com/office/drawing/2014/main" val="20005"/>
                    </a:ext>
                  </a:extLst>
                </a:gridCol>
                <a:gridCol w="663923">
                  <a:extLst>
                    <a:ext uri="{9D8B030D-6E8A-4147-A177-3AD203B41FA5}">
                      <a16:colId xmlns="" xmlns:a16="http://schemas.microsoft.com/office/drawing/2014/main" val="20006"/>
                    </a:ext>
                  </a:extLst>
                </a:gridCol>
                <a:gridCol w="663923">
                  <a:extLst>
                    <a:ext uri="{9D8B030D-6E8A-4147-A177-3AD203B41FA5}">
                      <a16:colId xmlns="" xmlns:a16="http://schemas.microsoft.com/office/drawing/2014/main" val="20007"/>
                    </a:ext>
                  </a:extLst>
                </a:gridCol>
                <a:gridCol w="664131">
                  <a:extLst>
                    <a:ext uri="{9D8B030D-6E8A-4147-A177-3AD203B41FA5}">
                      <a16:colId xmlns="" xmlns:a16="http://schemas.microsoft.com/office/drawing/2014/main" val="20008"/>
                    </a:ext>
                  </a:extLst>
                </a:gridCol>
                <a:gridCol w="664131">
                  <a:extLst>
                    <a:ext uri="{9D8B030D-6E8A-4147-A177-3AD203B41FA5}">
                      <a16:colId xmlns="" xmlns:a16="http://schemas.microsoft.com/office/drawing/2014/main" val="20009"/>
                    </a:ext>
                  </a:extLst>
                </a:gridCol>
                <a:gridCol w="664131">
                  <a:extLst>
                    <a:ext uri="{9D8B030D-6E8A-4147-A177-3AD203B41FA5}">
                      <a16:colId xmlns="" xmlns:a16="http://schemas.microsoft.com/office/drawing/2014/main" val="20010"/>
                    </a:ext>
                  </a:extLst>
                </a:gridCol>
              </a:tblGrid>
              <a:tr h="436238">
                <a:tc>
                  <a:txBody>
                    <a:bodyPr/>
                    <a:lstStyle/>
                    <a:p>
                      <a:pPr algn="ctr" rtl="0" fontAlgn="ctr"/>
                      <a:r>
                        <a:rPr lang="ru-RU" sz="1100" b="1" i="0" u="none" strike="noStrike" dirty="0" smtClean="0">
                          <a:solidFill>
                            <a:srgbClr val="FFFFFF"/>
                          </a:solidFill>
                          <a:effectLst/>
                          <a:latin typeface="Times New Roman"/>
                        </a:rPr>
                        <a:t>Наименование филиала</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Утверждено 2008</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2009</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2010</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2011</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2012</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2013</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2014</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2015</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2016</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100" b="1" i="0" u="none" strike="noStrike" dirty="0" smtClean="0">
                          <a:solidFill>
                            <a:srgbClr val="FFFFFF"/>
                          </a:solidFill>
                          <a:effectLst/>
                          <a:latin typeface="Times New Roman"/>
                        </a:rPr>
                        <a:t>2017</a:t>
                      </a:r>
                      <a:endParaRPr lang="ru-RU" sz="1100" b="1" i="0" u="none" strike="noStrike" dirty="0">
                        <a:solidFill>
                          <a:srgbClr val="FFFFFF"/>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0"/>
                  </a:ext>
                </a:extLst>
              </a:tr>
              <a:tr h="23643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chemeClr val="tx1"/>
                          </a:solidFill>
                          <a:effectLst/>
                          <a:latin typeface="Times New Roman"/>
                        </a:rPr>
                        <a:t>  «Астраханьэнерго»</a:t>
                      </a:r>
                      <a:endParaRPr lang="ru-RU" sz="1100" b="0" i="0" u="none" strike="noStrike" dirty="0">
                        <a:solidFill>
                          <a:schemeClr val="tx1"/>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3 152,54</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3 304,17</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3 307,70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3 178,60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3 342,96</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3 432,92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2 783,00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2 822,95</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2 881,27</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0" i="0" u="none" strike="noStrike" dirty="0" smtClean="0">
                          <a:solidFill>
                            <a:srgbClr val="000000"/>
                          </a:solidFill>
                          <a:effectLst/>
                          <a:latin typeface="Times New Roman"/>
                        </a:rPr>
                        <a:t>2 893,37</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7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chemeClr val="tx1"/>
                          </a:solidFill>
                          <a:effectLst/>
                          <a:latin typeface="Times New Roman"/>
                        </a:rPr>
                        <a:t>  </a:t>
                      </a:r>
                      <a:r>
                        <a:rPr lang="ru-RU" sz="1100" b="0" i="0" u="none" strike="noStrike" dirty="0" smtClean="0">
                          <a:solidFill>
                            <a:srgbClr val="000000"/>
                          </a:solidFill>
                          <a:effectLst/>
                          <a:latin typeface="Times New Roman"/>
                        </a:rPr>
                        <a:t>«Волгоградэнерго»</a:t>
                      </a:r>
                      <a:endParaRPr lang="ru-RU" sz="1100" b="0" i="0" u="none" strike="noStrike" dirty="0">
                        <a:solidFill>
                          <a:schemeClr val="tx1"/>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15 050,92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15 656,00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10 306,02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10 886,65</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10 886,20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10 714,74</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10 408,25</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10 078,76</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10 008,84</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8 649,2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2"/>
                  </a:ext>
                </a:extLst>
              </a:tr>
              <a:tr h="2227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a:rPr>
                        <a:t>«Калмэнерго»</a:t>
                      </a:r>
                      <a:endParaRPr lang="ru-RU" sz="1100" b="0" i="0" u="none" strike="noStrike" dirty="0">
                        <a:solidFill>
                          <a:srgbClr val="000000"/>
                        </a:solidFill>
                        <a:effectLst/>
                        <a:latin typeface="Times New Roman"/>
                      </a:endParaRPr>
                    </a:p>
                  </a:txBody>
                  <a:tcPr marL="85727" marR="9525" marT="9520" marB="0" anchor="ctr">
                    <a:lnT w="12700" cap="flat" cmpd="sng" algn="ctr">
                      <a:solidFill>
                        <a:srgbClr val="000000"/>
                      </a:solidFill>
                      <a:prstDash val="solid"/>
                      <a:round/>
                      <a:headEnd type="none" w="med" len="med"/>
                      <a:tailEnd type="none" w="med" len="med"/>
                    </a:lnT>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418,60</a:t>
                      </a:r>
                      <a:endParaRPr lang="ru-RU" sz="1100" b="0" i="0" u="none" strike="noStrike" dirty="0">
                        <a:solidFill>
                          <a:srgbClr val="000000"/>
                        </a:solidFill>
                        <a:effectLst/>
                        <a:latin typeface="Times New Roman"/>
                      </a:endParaRPr>
                    </a:p>
                  </a:txBody>
                  <a:tcPr marL="9525" marR="9525" marT="952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399,59</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388,10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384,94</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372,80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437,55</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438,31</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431,67</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421,78</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444,18</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22734">
                <a:tc>
                  <a:txBody>
                    <a:bodyPr/>
                    <a:lstStyle/>
                    <a:p>
                      <a:pPr algn="l" rtl="0" fontAlgn="ctr">
                        <a:lnSpc>
                          <a:spcPct val="100000"/>
                        </a:lnSpc>
                      </a:pPr>
                      <a:r>
                        <a:rPr lang="ru-RU" sz="1100" b="0" i="0" u="none" strike="noStrike" dirty="0" smtClean="0">
                          <a:solidFill>
                            <a:srgbClr val="000000"/>
                          </a:solidFill>
                          <a:effectLst/>
                          <a:latin typeface="Times New Roman"/>
                        </a:rPr>
                        <a:t>«Ростовэнерго»</a:t>
                      </a:r>
                      <a:endParaRPr lang="ru-RU" sz="1100" b="0" i="0" u="none" strike="noStrike" dirty="0">
                        <a:solidFill>
                          <a:srgbClr val="000000"/>
                        </a:solidFill>
                        <a:effectLst/>
                        <a:latin typeface="Times New Roman"/>
                      </a:endParaRPr>
                    </a:p>
                  </a:txBody>
                  <a:tcPr marL="85727" marR="9525" marT="9520" marB="0" anchor="ctr">
                    <a:lnR w="12700" cap="flat" cmpd="sng" algn="ctr">
                      <a:solidFill>
                        <a:srgbClr val="000000"/>
                      </a:solidFill>
                      <a:prstDash val="solid"/>
                      <a:round/>
                      <a:headEnd type="none" w="med" len="med"/>
                      <a:tailEnd type="none" w="med" len="med"/>
                    </a:ln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13 636,00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13 889,20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12 831,88</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12 043,15</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12 959,20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12 775,74</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12 617,00</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12 708,32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12 665,99</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algn="ctr" rtl="0" fontAlgn="ctr">
                        <a:lnSpc>
                          <a:spcPct val="100000"/>
                        </a:lnSpc>
                      </a:pPr>
                      <a:r>
                        <a:rPr lang="ru-RU" sz="1100" b="0" i="0" u="none" strike="noStrike" dirty="0" smtClean="0">
                          <a:solidFill>
                            <a:srgbClr val="000000"/>
                          </a:solidFill>
                          <a:effectLst/>
                          <a:latin typeface="Times New Roman"/>
                        </a:rPr>
                        <a:t>12 372,92</a:t>
                      </a:r>
                      <a:endParaRPr lang="ru-RU" sz="1100" b="0"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 xmlns:a16="http://schemas.microsoft.com/office/drawing/2014/main" val="10004"/>
                  </a:ext>
                </a:extLst>
              </a:tr>
              <a:tr h="267266">
                <a:tc>
                  <a:txBody>
                    <a:bodyPr/>
                    <a:lstStyle/>
                    <a:p>
                      <a:pPr algn="l" rtl="0" fontAlgn="ctr">
                        <a:lnSpc>
                          <a:spcPct val="100000"/>
                        </a:lnSpc>
                      </a:pPr>
                      <a:r>
                        <a:rPr lang="ru-RU" sz="1100" b="1" i="0" u="none" strike="noStrike" dirty="0" smtClean="0">
                          <a:solidFill>
                            <a:srgbClr val="000000"/>
                          </a:solidFill>
                          <a:effectLst/>
                          <a:latin typeface="Times New Roman"/>
                        </a:rPr>
                        <a:t>ПАО</a:t>
                      </a:r>
                      <a:r>
                        <a:rPr lang="ru-RU" sz="1100" b="1" i="0" u="none" strike="noStrike" baseline="0" dirty="0" smtClean="0">
                          <a:solidFill>
                            <a:srgbClr val="000000"/>
                          </a:solidFill>
                          <a:effectLst/>
                          <a:latin typeface="Times New Roman"/>
                        </a:rPr>
                        <a:t>  «МРСК  Юга»</a:t>
                      </a:r>
                      <a:endParaRPr lang="ru-RU" sz="1100" b="1" i="0" u="none" strike="noStrike" dirty="0">
                        <a:solidFill>
                          <a:srgbClr val="000000"/>
                        </a:solidFill>
                        <a:effectLst/>
                        <a:latin typeface="Times New Roman"/>
                      </a:endParaRPr>
                    </a:p>
                  </a:txBody>
                  <a:tcPr marL="85727" marR="9525" marT="9520" marB="0" anchor="ctr">
                    <a:lnR w="12700" cap="flat" cmpd="sng" algn="ctr">
                      <a:solidFill>
                        <a:srgbClr val="000000"/>
                      </a:solidFill>
                      <a:prstDash val="solid"/>
                      <a:round/>
                      <a:headEnd type="none" w="med" len="med"/>
                      <a:tailEnd type="none" w="med" len="med"/>
                    </a:lnR>
                  </a:tcPr>
                </a:tc>
                <a:tc>
                  <a:txBody>
                    <a:bodyPr/>
                    <a:lstStyle/>
                    <a:p>
                      <a:pPr algn="ctr" rtl="0" fontAlgn="ctr">
                        <a:lnSpc>
                          <a:spcPct val="100000"/>
                        </a:lnSpc>
                      </a:pPr>
                      <a:r>
                        <a:rPr lang="ru-RU" sz="1100" b="1" i="0" u="none" strike="noStrike" dirty="0" smtClean="0">
                          <a:solidFill>
                            <a:srgbClr val="000000"/>
                          </a:solidFill>
                          <a:effectLst/>
                          <a:latin typeface="Times New Roman"/>
                        </a:rPr>
                        <a:t>31 258,06</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33 248,96</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26 833,69</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26 493,34</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27 561,16</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27 360,94</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26 246,56</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26 041,69</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25 977,87</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100" b="1" i="0" u="none" strike="noStrike" dirty="0" smtClean="0">
                          <a:solidFill>
                            <a:srgbClr val="000000"/>
                          </a:solidFill>
                          <a:effectLst/>
                          <a:latin typeface="Times New Roman"/>
                        </a:rPr>
                        <a:t>24 305,66</a:t>
                      </a:r>
                      <a:endParaRPr lang="ru-RU" sz="1100" b="1" i="0" u="none" strike="noStrike" dirty="0">
                        <a:solidFill>
                          <a:srgbClr val="000000"/>
                        </a:solidFill>
                        <a:effectLst/>
                        <a:latin typeface="Times New Roman"/>
                      </a:endParaRP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21</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39659637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22</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136900" y="188913"/>
            <a:ext cx="600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ОСНОВНЫЕ ТЕХНИЧЕСКИЕ ХАРАКТЕРИСТИКИ АКТИВОВ</a:t>
            </a:r>
          </a:p>
        </p:txBody>
      </p:sp>
      <p:sp>
        <p:nvSpPr>
          <p:cNvPr id="9" name="Rectangle 5"/>
          <p:cNvSpPr>
            <a:spLocks noChangeArrowheads="1"/>
          </p:cNvSpPr>
          <p:nvPr/>
        </p:nvSpPr>
        <p:spPr bwMode="auto">
          <a:xfrm>
            <a:off x="107950" y="809625"/>
            <a:ext cx="9036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400" b="1" dirty="0">
                <a:solidFill>
                  <a:srgbClr val="002060"/>
                </a:solidFill>
              </a:rPr>
              <a:t>Характеристика активов (сведения о ПС и ЛЭП) ПАО «МРСК Юга» на 31.12.2016</a:t>
            </a:r>
          </a:p>
        </p:txBody>
      </p:sp>
      <p:sp>
        <p:nvSpPr>
          <p:cNvPr id="11"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22</a:t>
            </a:r>
            <a:endParaRPr lang="ru-RU" altLang="ru-RU" sz="1400" dirty="0">
              <a:solidFill>
                <a:srgbClr val="002060"/>
              </a:solidFill>
              <a:latin typeface="Arial" panose="020B0604020202020204" pitchFamily="34" charset="0"/>
            </a:endParaRPr>
          </a:p>
        </p:txBody>
      </p:sp>
      <p:graphicFrame>
        <p:nvGraphicFramePr>
          <p:cNvPr id="12" name="Объект 3"/>
          <p:cNvGraphicFramePr>
            <a:graphicFrameLocks/>
          </p:cNvGraphicFramePr>
          <p:nvPr>
            <p:extLst>
              <p:ext uri="{D42A27DB-BD31-4B8C-83A1-F6EECF244321}">
                <p14:modId xmlns:p14="http://schemas.microsoft.com/office/powerpoint/2010/main" val="894433908"/>
              </p:ext>
            </p:extLst>
          </p:nvPr>
        </p:nvGraphicFramePr>
        <p:xfrm>
          <a:off x="170657" y="1189608"/>
          <a:ext cx="8802686" cy="4740274"/>
        </p:xfrm>
        <a:graphic>
          <a:graphicData uri="http://schemas.openxmlformats.org/drawingml/2006/table">
            <a:tbl>
              <a:tblPr/>
              <a:tblGrid>
                <a:gridCol w="1379715">
                  <a:extLst>
                    <a:ext uri="{9D8B030D-6E8A-4147-A177-3AD203B41FA5}">
                      <a16:colId xmlns="" xmlns:a16="http://schemas.microsoft.com/office/drawing/2014/main" val="20000"/>
                    </a:ext>
                  </a:extLst>
                </a:gridCol>
                <a:gridCol w="628098">
                  <a:extLst>
                    <a:ext uri="{9D8B030D-6E8A-4147-A177-3AD203B41FA5}">
                      <a16:colId xmlns="" xmlns:a16="http://schemas.microsoft.com/office/drawing/2014/main" val="20001"/>
                    </a:ext>
                  </a:extLst>
                </a:gridCol>
                <a:gridCol w="941330">
                  <a:extLst>
                    <a:ext uri="{9D8B030D-6E8A-4147-A177-3AD203B41FA5}">
                      <a16:colId xmlns="" xmlns:a16="http://schemas.microsoft.com/office/drawing/2014/main" val="20002"/>
                    </a:ext>
                  </a:extLst>
                </a:gridCol>
                <a:gridCol w="1433763">
                  <a:extLst>
                    <a:ext uri="{9D8B030D-6E8A-4147-A177-3AD203B41FA5}">
                      <a16:colId xmlns="" xmlns:a16="http://schemas.microsoft.com/office/drawing/2014/main" val="20003"/>
                    </a:ext>
                  </a:extLst>
                </a:gridCol>
                <a:gridCol w="1675728">
                  <a:extLst>
                    <a:ext uri="{9D8B030D-6E8A-4147-A177-3AD203B41FA5}">
                      <a16:colId xmlns="" xmlns:a16="http://schemas.microsoft.com/office/drawing/2014/main" val="20004"/>
                    </a:ext>
                  </a:extLst>
                </a:gridCol>
                <a:gridCol w="1367132">
                  <a:extLst>
                    <a:ext uri="{9D8B030D-6E8A-4147-A177-3AD203B41FA5}">
                      <a16:colId xmlns="" xmlns:a16="http://schemas.microsoft.com/office/drawing/2014/main" val="20005"/>
                    </a:ext>
                  </a:extLst>
                </a:gridCol>
                <a:gridCol w="1376920">
                  <a:extLst>
                    <a:ext uri="{9D8B030D-6E8A-4147-A177-3AD203B41FA5}">
                      <a16:colId xmlns="" xmlns:a16="http://schemas.microsoft.com/office/drawing/2014/main" val="20006"/>
                    </a:ext>
                  </a:extLst>
                </a:gridCol>
              </a:tblGrid>
              <a:tr h="401696">
                <a:tc>
                  <a:txBody>
                    <a:bodyPr/>
                    <a:lstStyle/>
                    <a:p>
                      <a:pPr algn="ctr" rtl="0" fontAlgn="ctr"/>
                      <a:r>
                        <a:rPr lang="ru-RU" sz="900" b="1" i="0" u="none" strike="noStrike" dirty="0">
                          <a:solidFill>
                            <a:srgbClr val="FFFFFF"/>
                          </a:solidFill>
                          <a:effectLst/>
                          <a:latin typeface="Times New Roman"/>
                        </a:rPr>
                        <a:t>Показатель</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Ед. изм.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«Астраханьэнерго»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«Волгоградэнерго»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«Калмэнерго»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1" i="0" u="none" strike="noStrike" dirty="0">
                          <a:solidFill>
                            <a:srgbClr val="FFFFFF"/>
                          </a:solidFill>
                          <a:effectLst/>
                          <a:latin typeface="Times New Roman"/>
                        </a:rPr>
                        <a:t>Филиал </a:t>
                      </a:r>
                      <a:r>
                        <a:rPr lang="ru-RU" sz="900" b="1" i="0" u="none" strike="noStrike" dirty="0" smtClean="0">
                          <a:solidFill>
                            <a:srgbClr val="FFFFFF"/>
                          </a:solidFill>
                          <a:effectLst/>
                          <a:latin typeface="Times New Roman"/>
                        </a:rPr>
                        <a:t>ПАО </a:t>
                      </a:r>
                      <a:r>
                        <a:rPr lang="ru-RU" sz="900" b="1" i="0" u="none" strike="noStrike" dirty="0">
                          <a:solidFill>
                            <a:srgbClr val="FFFFFF"/>
                          </a:solidFill>
                          <a:effectLst/>
                          <a:latin typeface="Times New Roman"/>
                        </a:rPr>
                        <a:t>«МРСК Юга» - «Ростовэнерго»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0"/>
                  </a:ext>
                </a:extLst>
              </a:tr>
              <a:tr h="221553">
                <a:tc rowSpan="2">
                  <a:txBody>
                    <a:bodyPr/>
                    <a:lstStyle/>
                    <a:p>
                      <a:pPr algn="l" rtl="0" fontAlgn="ctr"/>
                      <a:r>
                        <a:rPr lang="ru-RU" sz="800" b="1" i="0" u="none" strike="noStrike" dirty="0">
                          <a:solidFill>
                            <a:srgbClr val="FFFFFF"/>
                          </a:solidFill>
                          <a:effectLst/>
                          <a:latin typeface="Times New Roman"/>
                        </a:rPr>
                        <a:t>Количество и мощность ПС 35-220 </a:t>
                      </a:r>
                      <a:r>
                        <a:rPr lang="ru-RU" sz="800" b="1" i="0" u="none" strike="noStrike" dirty="0" err="1">
                          <a:solidFill>
                            <a:srgbClr val="FFFFFF"/>
                          </a:solidFill>
                          <a:effectLst/>
                          <a:latin typeface="Times New Roman"/>
                        </a:rPr>
                        <a:t>кВ</a:t>
                      </a:r>
                      <a:r>
                        <a:rPr lang="ru-RU" sz="800" b="1" i="0" u="none" strike="noStrike" dirty="0">
                          <a:solidFill>
                            <a:srgbClr val="FFFFFF"/>
                          </a:solidFill>
                          <a:effectLst/>
                          <a:latin typeface="Times New Roman"/>
                        </a:rPr>
                        <a:t>, 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1 218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a:solidFill>
                            <a:schemeClr val="bg1"/>
                          </a:solidFill>
                          <a:effectLst/>
                          <a:latin typeface="Times New Roman"/>
                        </a:rPr>
                        <a:t>136</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395</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a:solidFill>
                            <a:schemeClr val="bg1"/>
                          </a:solidFill>
                          <a:effectLst/>
                          <a:latin typeface="Times New Roman"/>
                        </a:rPr>
                        <a:t>119</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568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1"/>
                  </a:ext>
                </a:extLst>
              </a:tr>
              <a:tr h="210881">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18 724,5</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2 161,7</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6 597,8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1 258,6</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8 706,4</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2"/>
                  </a:ext>
                </a:extLst>
              </a:tr>
              <a:tr h="210881">
                <a:tc rowSpan="2">
                  <a:txBody>
                    <a:bodyPr/>
                    <a:lstStyle/>
                    <a:p>
                      <a:pPr algn="l" rtl="0" fontAlgn="ctr"/>
                      <a:r>
                        <a:rPr lang="ru-RU" sz="800" b="0" i="0" u="none" strike="noStrike" dirty="0">
                          <a:solidFill>
                            <a:srgbClr val="000000"/>
                          </a:solidFill>
                          <a:effectLst/>
                          <a:latin typeface="Times New Roman"/>
                        </a:rPr>
                        <a:t>в </a:t>
                      </a:r>
                      <a:r>
                        <a:rPr lang="ru-RU" sz="800" b="0" i="0" u="none" strike="noStrike" dirty="0" err="1">
                          <a:solidFill>
                            <a:srgbClr val="000000"/>
                          </a:solidFill>
                          <a:effectLst/>
                          <a:latin typeface="Times New Roman"/>
                        </a:rPr>
                        <a:t>т.ч</a:t>
                      </a:r>
                      <a:r>
                        <a:rPr lang="ru-RU" sz="800" b="0" i="0" u="none" strike="noStrike" dirty="0">
                          <a:solidFill>
                            <a:srgbClr val="000000"/>
                          </a:solidFill>
                          <a:effectLst/>
                          <a:latin typeface="Times New Roman"/>
                        </a:rPr>
                        <a:t>. ПС 220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a:solidFill>
                            <a:srgbClr val="000000"/>
                          </a:solidFill>
                          <a:effectLst/>
                          <a:latin typeface="Times New Roman"/>
                        </a:rPr>
                        <a:t>4</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82233">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0" i="0" u="none" strike="noStrike" dirty="0">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516,5</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126</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390,5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199626">
                <a:tc rowSpan="2">
                  <a:txBody>
                    <a:bodyPr/>
                    <a:lstStyle/>
                    <a:p>
                      <a:pPr algn="l" rtl="0" fontAlgn="ctr"/>
                      <a:r>
                        <a:rPr lang="ru-RU" sz="800" b="0" i="0" u="none" strike="noStrike" dirty="0">
                          <a:solidFill>
                            <a:srgbClr val="000000"/>
                          </a:solidFill>
                          <a:effectLst/>
                          <a:latin typeface="Times New Roman"/>
                        </a:rPr>
                        <a:t>ПС 110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85726" marR="9525" marT="9526" marB="0" anchor="ctr">
                    <a:lnT w="12700" cap="flat" cmpd="sng" algn="ctr">
                      <a:solidFill>
                        <a:srgbClr val="000000"/>
                      </a:solidFill>
                      <a:prstDash val="solid"/>
                      <a:round/>
                      <a:headEnd type="none" w="med" len="med"/>
                      <a:tailEnd type="none" w="med" len="med"/>
                    </a:lnT>
                    <a:solidFill>
                      <a:srgbClr val="99CCFF"/>
                    </a:solidFill>
                  </a:tcP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639</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a:solidFill>
                            <a:srgbClr val="000000"/>
                          </a:solidFill>
                          <a:effectLst/>
                          <a:latin typeface="Times New Roman"/>
                        </a:rPr>
                        <a:t>90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259</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a:solidFill>
                            <a:srgbClr val="000000"/>
                          </a:solidFill>
                          <a:effectLst/>
                          <a:latin typeface="Times New Roman"/>
                        </a:rPr>
                        <a:t>48</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a:solidFill>
                            <a:srgbClr val="000000"/>
                          </a:solidFill>
                          <a:effectLst/>
                          <a:latin typeface="Times New Roman"/>
                        </a:rPr>
                        <a:t>242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161945">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14 932,6</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1 794,2</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5 684,3</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664,2</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6 789,9</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6"/>
                  </a:ext>
                </a:extLst>
              </a:tr>
              <a:tr h="161945">
                <a:tc rowSpan="2">
                  <a:txBody>
                    <a:bodyPr/>
                    <a:lstStyle/>
                    <a:p>
                      <a:pPr algn="l" rtl="0" fontAlgn="ctr"/>
                      <a:r>
                        <a:rPr lang="ru-RU" sz="800" b="0" i="0" u="none" strike="noStrike" dirty="0">
                          <a:solidFill>
                            <a:srgbClr val="000000"/>
                          </a:solidFill>
                          <a:effectLst/>
                          <a:latin typeface="Times New Roman"/>
                        </a:rPr>
                        <a:t>ПС 35 </a:t>
                      </a:r>
                      <a:r>
                        <a:rPr lang="ru-RU" sz="800" b="0" i="0" u="none" strike="noStrike" dirty="0" err="1">
                          <a:solidFill>
                            <a:srgbClr val="000000"/>
                          </a:solidFill>
                          <a:effectLst/>
                          <a:latin typeface="Times New Roman"/>
                        </a:rPr>
                        <a:t>кВ</a:t>
                      </a:r>
                      <a:endParaRPr lang="ru-RU" sz="800" b="0" i="0" u="none" strike="noStrike" dirty="0">
                        <a:solidFill>
                          <a:srgbClr val="000000"/>
                        </a:solidFill>
                        <a:effectLst/>
                        <a:latin typeface="Times New Roman"/>
                      </a:endParaRPr>
                    </a:p>
                  </a:txBody>
                  <a:tcPr marL="85726" marR="9525" marT="9526" marB="0" anchor="ctr"/>
                </a:tc>
                <a:tc>
                  <a:txBody>
                    <a:bodyPr/>
                    <a:lstStyle/>
                    <a:p>
                      <a:pPr algn="ctr" rtl="0" fontAlgn="ctr"/>
                      <a:r>
                        <a:rPr lang="ru-RU" sz="800" b="0" i="0" u="none" strike="noStrike" dirty="0">
                          <a:solidFill>
                            <a:srgbClr val="000000"/>
                          </a:solidFill>
                          <a:effectLst/>
                          <a:latin typeface="Times New Roman"/>
                        </a:rPr>
                        <a:t>шт.</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575</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a:solidFill>
                            <a:srgbClr val="000000"/>
                          </a:solidFill>
                          <a:effectLst/>
                          <a:latin typeface="Times New Roman"/>
                        </a:rPr>
                        <a:t>46</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134</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69</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326</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84068">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dirty="0">
                          <a:solidFill>
                            <a:srgbClr val="000000"/>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3 275,4</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367,5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787,5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203,9</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1 916,5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61945">
                <a:tc>
                  <a:txBody>
                    <a:bodyPr/>
                    <a:lstStyle/>
                    <a:p>
                      <a:pPr algn="l" rtl="0" fontAlgn="ctr"/>
                      <a:r>
                        <a:rPr lang="ru-RU" sz="800" b="1" i="0" u="none" strike="noStrike" dirty="0" smtClean="0">
                          <a:solidFill>
                            <a:schemeClr val="bg1"/>
                          </a:solidFill>
                          <a:effectLst/>
                          <a:latin typeface="Times New Roman"/>
                        </a:rPr>
                        <a:t>Протяженность </a:t>
                      </a:r>
                      <a:r>
                        <a:rPr lang="ru-RU" sz="800" b="1" i="0" u="none" strike="noStrike" dirty="0">
                          <a:solidFill>
                            <a:schemeClr val="bg1"/>
                          </a:solidFill>
                          <a:effectLst/>
                          <a:latin typeface="Times New Roman"/>
                        </a:rPr>
                        <a:t>ВЛ, всего</a:t>
                      </a:r>
                    </a:p>
                  </a:txBody>
                  <a:tcPr marL="9525" marR="9525" marT="9526" marB="0" anchor="ctr">
                    <a:solidFill>
                      <a:srgbClr val="3333FF"/>
                    </a:solidFill>
                  </a:tcPr>
                </a:tc>
                <a:tc>
                  <a:txBody>
                    <a:bodyPr/>
                    <a:lstStyle/>
                    <a:p>
                      <a:pPr algn="ctr" rtl="0" fontAlgn="ctr"/>
                      <a:r>
                        <a:rPr lang="ru-RU" sz="800" b="1" i="0" u="none" strike="noStrike" dirty="0">
                          <a:solidFill>
                            <a:schemeClr val="bg1"/>
                          </a:solidFill>
                          <a:effectLst/>
                          <a:latin typeface="Times New Roman"/>
                        </a:rPr>
                        <a:t>км</a:t>
                      </a:r>
                    </a:p>
                  </a:txBody>
                  <a:tcPr marL="9525" marR="9525" marT="9526"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155 888,9</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19 472</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44 612,6</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20 233,1</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71 571,2</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09"/>
                  </a:ext>
                </a:extLst>
              </a:tr>
              <a:tr h="323648">
                <a:tc>
                  <a:txBody>
                    <a:bodyPr/>
                    <a:lstStyle/>
                    <a:p>
                      <a:pPr algn="l" rtl="0" fontAlgn="ctr"/>
                      <a:r>
                        <a:rPr lang="ru-RU" sz="800" b="1" i="0" u="none" strike="noStrike" dirty="0">
                          <a:solidFill>
                            <a:srgbClr val="000000"/>
                          </a:solidFill>
                          <a:effectLst/>
                          <a:latin typeface="Times New Roman"/>
                        </a:rPr>
                        <a:t>Протяженность </a:t>
                      </a:r>
                    </a:p>
                    <a:p>
                      <a:pPr algn="l" rtl="0" fontAlgn="ctr"/>
                      <a:r>
                        <a:rPr lang="ru-RU" sz="800" b="1" i="0" u="none" strike="noStrike" dirty="0">
                          <a:solidFill>
                            <a:srgbClr val="000000"/>
                          </a:solidFill>
                          <a:effectLst/>
                          <a:latin typeface="Times New Roman"/>
                        </a:rPr>
                        <a:t>ВЛ 35-220 </a:t>
                      </a:r>
                      <a:r>
                        <a:rPr lang="ru-RU" sz="800" b="1" i="0" u="none" strike="noStrike" dirty="0" err="1">
                          <a:solidFill>
                            <a:srgbClr val="000000"/>
                          </a:solidFill>
                          <a:effectLst/>
                          <a:latin typeface="Times New Roman"/>
                        </a:rPr>
                        <a:t>кВ</a:t>
                      </a:r>
                      <a:endParaRPr lang="ru-RU" sz="8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solidFill>
                      <a:srgbClr val="99CCFF"/>
                    </a:solidFill>
                  </a:tcPr>
                </a:tc>
                <a:tc>
                  <a:txBody>
                    <a:bodyPr/>
                    <a:lstStyle/>
                    <a:p>
                      <a:pPr algn="ctr" rtl="0" fontAlgn="ctr"/>
                      <a:r>
                        <a:rPr lang="ru-RU" sz="800" b="1"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27 745,7</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3 022,1</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8 843</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4 304,7</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11 575,9</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0"/>
                  </a:ext>
                </a:extLst>
              </a:tr>
              <a:tr h="193661">
                <a:tc>
                  <a:txBody>
                    <a:bodyPr/>
                    <a:lstStyle/>
                    <a:p>
                      <a:pPr algn="l" rtl="0" fontAlgn="ctr"/>
                      <a:r>
                        <a:rPr lang="ru-RU" sz="800" b="0" i="0" u="none" strike="noStrike">
                          <a:solidFill>
                            <a:schemeClr val="tx1"/>
                          </a:solidFill>
                          <a:effectLst/>
                          <a:latin typeface="Times New Roman"/>
                        </a:rPr>
                        <a:t>в т.ч. ВЛ 220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chemeClr val="tx1"/>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a:solidFill>
                            <a:schemeClr val="tx1"/>
                          </a:solidFill>
                          <a:effectLst/>
                          <a:latin typeface="Times New Roman"/>
                        </a:rPr>
                        <a:t>386,2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chemeClr val="tx1"/>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chemeClr val="tx1"/>
                          </a:solidFill>
                          <a:effectLst/>
                          <a:latin typeface="Times New Roman"/>
                        </a:rPr>
                        <a:t>141</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chemeClr val="tx1"/>
                          </a:solidFill>
                          <a:effectLst/>
                          <a:latin typeface="Times New Roman"/>
                        </a:rPr>
                        <a:t>245,2</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chemeClr val="tx1"/>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10881">
                <a:tc>
                  <a:txBody>
                    <a:bodyPr/>
                    <a:lstStyle/>
                    <a:p>
                      <a:pPr algn="l" rtl="0" fontAlgn="ctr"/>
                      <a:r>
                        <a:rPr lang="ru-RU" sz="800" b="0" i="0" u="none" strike="noStrike">
                          <a:solidFill>
                            <a:srgbClr val="000000"/>
                          </a:solidFill>
                          <a:effectLst/>
                          <a:latin typeface="Times New Roman"/>
                        </a:rPr>
                        <a:t>ВЛ 110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15 801,7</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a:solidFill>
                            <a:srgbClr val="000000"/>
                          </a:solidFill>
                          <a:effectLst/>
                          <a:latin typeface="Times New Roman"/>
                        </a:rPr>
                        <a:t>2 </a:t>
                      </a:r>
                      <a:r>
                        <a:rPr lang="ru-RU" sz="1000" b="0" i="0" u="none" strike="noStrike" dirty="0" smtClean="0">
                          <a:solidFill>
                            <a:srgbClr val="000000"/>
                          </a:solidFill>
                          <a:effectLst/>
                          <a:latin typeface="Times New Roman"/>
                        </a:rPr>
                        <a:t>368,2</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5 919,2</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2 123,8</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a:solidFill>
                            <a:srgbClr val="000000"/>
                          </a:solidFill>
                          <a:effectLst/>
                          <a:latin typeface="Times New Roman"/>
                        </a:rPr>
                        <a:t>5 </a:t>
                      </a:r>
                      <a:r>
                        <a:rPr lang="ru-RU" sz="1000" b="0" i="0" u="none" strike="noStrike" dirty="0" smtClean="0">
                          <a:solidFill>
                            <a:srgbClr val="000000"/>
                          </a:solidFill>
                          <a:effectLst/>
                          <a:latin typeface="Times New Roman"/>
                        </a:rPr>
                        <a:t>390,5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2"/>
                  </a:ext>
                </a:extLst>
              </a:tr>
              <a:tr h="210687">
                <a:tc>
                  <a:txBody>
                    <a:bodyPr/>
                    <a:lstStyle/>
                    <a:p>
                      <a:pPr algn="l" rtl="0" fontAlgn="ctr"/>
                      <a:r>
                        <a:rPr lang="ru-RU" sz="800" b="0" i="0" u="none" strike="noStrike">
                          <a:solidFill>
                            <a:srgbClr val="000000"/>
                          </a:solidFill>
                          <a:effectLst/>
                          <a:latin typeface="Times New Roman"/>
                        </a:rPr>
                        <a:t>ВЛ 35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11</a:t>
                      </a:r>
                      <a:r>
                        <a:rPr lang="ru-RU" sz="1000" b="1" i="0" u="none" strike="noStrike" baseline="0" dirty="0" smtClean="0">
                          <a:solidFill>
                            <a:srgbClr val="000000"/>
                          </a:solidFill>
                          <a:effectLst/>
                          <a:latin typeface="Times New Roman"/>
                        </a:rPr>
                        <a:t> 557,8</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653,9</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2 782,8</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1 935,7</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6 185,4</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53396">
                <a:tc>
                  <a:txBody>
                    <a:bodyPr/>
                    <a:lstStyle/>
                    <a:p>
                      <a:pPr algn="l" rtl="0" fontAlgn="ctr"/>
                      <a:r>
                        <a:rPr lang="ru-RU" sz="800" b="1" i="0" u="none" strike="noStrike" dirty="0">
                          <a:solidFill>
                            <a:srgbClr val="000000"/>
                          </a:solidFill>
                          <a:effectLst/>
                          <a:latin typeface="Times New Roman"/>
                        </a:rPr>
                        <a:t>Протяженность </a:t>
                      </a:r>
                    </a:p>
                    <a:p>
                      <a:pPr algn="l" rtl="0" fontAlgn="ctr"/>
                      <a:r>
                        <a:rPr lang="ru-RU" sz="800" b="1" i="0" u="none" strike="noStrike" dirty="0">
                          <a:solidFill>
                            <a:srgbClr val="000000"/>
                          </a:solidFill>
                          <a:effectLst/>
                          <a:latin typeface="Times New Roman"/>
                        </a:rPr>
                        <a:t>ВЛ 0,38-10 </a:t>
                      </a:r>
                      <a:r>
                        <a:rPr lang="ru-RU" sz="800" b="1" i="0" u="none" strike="noStrike" dirty="0" err="1">
                          <a:solidFill>
                            <a:srgbClr val="000000"/>
                          </a:solidFill>
                          <a:effectLst/>
                          <a:latin typeface="Times New Roman"/>
                        </a:rPr>
                        <a:t>кВ</a:t>
                      </a:r>
                      <a:endParaRPr lang="ru-RU" sz="8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1"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128 143,2</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16 449,9</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35 769,6</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15 928,4</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59 995,3</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4"/>
                  </a:ext>
                </a:extLst>
              </a:tr>
              <a:tr h="161945">
                <a:tc>
                  <a:txBody>
                    <a:bodyPr/>
                    <a:lstStyle/>
                    <a:p>
                      <a:pPr algn="l" rtl="0" fontAlgn="ctr"/>
                      <a:r>
                        <a:rPr lang="ru-RU" sz="800" b="0" i="0" u="none" strike="noStrike" dirty="0">
                          <a:solidFill>
                            <a:srgbClr val="000000"/>
                          </a:solidFill>
                          <a:effectLst/>
                          <a:latin typeface="Times New Roman"/>
                        </a:rPr>
                        <a:t>в </a:t>
                      </a:r>
                      <a:r>
                        <a:rPr lang="ru-RU" sz="800" b="0" i="0" u="none" strike="noStrike" dirty="0" err="1">
                          <a:solidFill>
                            <a:srgbClr val="000000"/>
                          </a:solidFill>
                          <a:effectLst/>
                          <a:latin typeface="Times New Roman"/>
                        </a:rPr>
                        <a:t>т.ч</a:t>
                      </a:r>
                      <a:r>
                        <a:rPr lang="ru-RU" sz="800" b="0" i="0" u="none" strike="noStrike" dirty="0">
                          <a:solidFill>
                            <a:srgbClr val="000000"/>
                          </a:solidFill>
                          <a:effectLst/>
                          <a:latin typeface="Times New Roman"/>
                        </a:rPr>
                        <a:t>. ВЛ </a:t>
                      </a:r>
                      <a:r>
                        <a:rPr lang="ru-RU" sz="800" b="0" i="0" u="none" strike="noStrike" dirty="0" smtClean="0">
                          <a:solidFill>
                            <a:srgbClr val="000000"/>
                          </a:solidFill>
                          <a:effectLst/>
                          <a:latin typeface="Times New Roman"/>
                        </a:rPr>
                        <a:t>6-10 </a:t>
                      </a:r>
                      <a:r>
                        <a:rPr lang="ru-RU" sz="800" b="0" i="0" u="none" strike="noStrike" dirty="0">
                          <a:solidFill>
                            <a:srgbClr val="000000"/>
                          </a:solidFill>
                          <a:effectLst/>
                          <a:latin typeface="Times New Roman"/>
                        </a:rPr>
                        <a:t>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75 817,5</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10 323,7</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21 958,8</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12 320,4</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31 214,6</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161945">
                <a:tc>
                  <a:txBody>
                    <a:bodyPr/>
                    <a:lstStyle/>
                    <a:p>
                      <a:pPr algn="l" rtl="0" fontAlgn="ctr"/>
                      <a:r>
                        <a:rPr lang="ru-RU" sz="800" b="0" i="0" u="none" strike="noStrike" dirty="0">
                          <a:solidFill>
                            <a:srgbClr val="000000"/>
                          </a:solidFill>
                          <a:effectLst/>
                          <a:latin typeface="Times New Roman"/>
                        </a:rPr>
                        <a:t>ВЛ 0,38 кВ</a:t>
                      </a:r>
                    </a:p>
                  </a:txBody>
                  <a:tcPr marL="85726"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52 325,7</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6 126,2</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13 810,8</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3 608</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28 780,7</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262837">
                <a:tc>
                  <a:txBody>
                    <a:bodyPr/>
                    <a:lstStyle/>
                    <a:p>
                      <a:pPr algn="l" rtl="0" fontAlgn="ctr"/>
                      <a:r>
                        <a:rPr lang="ru-RU" sz="800" b="1" i="0" u="none" strike="noStrike" dirty="0">
                          <a:solidFill>
                            <a:schemeClr val="bg1"/>
                          </a:solidFill>
                          <a:effectLst/>
                          <a:latin typeface="Times New Roman"/>
                        </a:rPr>
                        <a:t>КЛ, всего</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dirty="0">
                          <a:solidFill>
                            <a:schemeClr val="bg1"/>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2 438,2</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1 313,6</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433,1</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192,1</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499,4</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17"/>
                  </a:ext>
                </a:extLst>
              </a:tr>
              <a:tr h="176218">
                <a:tc>
                  <a:txBody>
                    <a:bodyPr/>
                    <a:lstStyle/>
                    <a:p>
                      <a:pPr algn="l" rtl="0" fontAlgn="ctr"/>
                      <a:r>
                        <a:rPr lang="ru-RU" sz="800" b="0" i="0" u="none" strike="noStrike">
                          <a:solidFill>
                            <a:srgbClr val="000000"/>
                          </a:solidFill>
                          <a:effectLst/>
                          <a:latin typeface="Times New Roman"/>
                        </a:rPr>
                        <a:t>в т.ч. КЛ 110-35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1" i="0" u="none" strike="noStrike" dirty="0" smtClean="0">
                          <a:solidFill>
                            <a:srgbClr val="000000"/>
                          </a:solidFill>
                          <a:effectLst/>
                          <a:latin typeface="Times New Roman"/>
                        </a:rPr>
                        <a:t>77,1</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4,8</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a:solidFill>
                            <a:srgbClr val="000000"/>
                          </a:solidFill>
                          <a:effectLst/>
                          <a:latin typeface="Times New Roman"/>
                        </a:rPr>
                        <a:t>0</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1000" b="0" i="0" u="none" strike="noStrike" dirty="0" smtClean="0">
                          <a:solidFill>
                            <a:srgbClr val="000000"/>
                          </a:solidFill>
                          <a:effectLst/>
                          <a:latin typeface="Times New Roman"/>
                        </a:rPr>
                        <a:t>72,3</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8"/>
                  </a:ext>
                </a:extLst>
              </a:tr>
              <a:tr h="236116">
                <a:tc>
                  <a:txBody>
                    <a:bodyPr/>
                    <a:lstStyle/>
                    <a:p>
                      <a:pPr algn="l" rtl="0" fontAlgn="ctr"/>
                      <a:r>
                        <a:rPr lang="ru-RU" sz="800" b="0" i="0" u="none" strike="noStrike">
                          <a:solidFill>
                            <a:srgbClr val="000000"/>
                          </a:solidFill>
                          <a:effectLst/>
                          <a:latin typeface="Times New Roman"/>
                        </a:rPr>
                        <a:t>КЛ 10-0,38 кВ</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800" b="0" i="0" u="none" strike="noStrike">
                          <a:solidFill>
                            <a:srgbClr val="000000"/>
                          </a:solidFill>
                          <a:effectLst/>
                          <a:latin typeface="Times New Roman"/>
                        </a:rPr>
                        <a:t>км</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1" i="0" u="none" strike="noStrike" dirty="0" smtClean="0">
                          <a:solidFill>
                            <a:srgbClr val="000000"/>
                          </a:solidFill>
                          <a:effectLst/>
                          <a:latin typeface="Times New Roman"/>
                        </a:rPr>
                        <a:t>2 361,1</a:t>
                      </a:r>
                      <a:endParaRPr lang="ru-RU" sz="1000" b="1"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1 308,75</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433,1</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192,1</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1000" b="0" i="0" u="none" strike="noStrike" dirty="0" smtClean="0">
                          <a:solidFill>
                            <a:srgbClr val="000000"/>
                          </a:solidFill>
                          <a:effectLst/>
                          <a:latin typeface="Times New Roman"/>
                        </a:rPr>
                        <a:t>427,1</a:t>
                      </a:r>
                      <a:endParaRPr lang="ru-RU" sz="1000" b="0" i="0" u="none" strike="noStrike" dirty="0">
                        <a:solidFill>
                          <a:srgbClr val="000000"/>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9"/>
                  </a:ext>
                </a:extLst>
              </a:tr>
              <a:tr h="290222">
                <a:tc rowSpan="2">
                  <a:txBody>
                    <a:bodyPr/>
                    <a:lstStyle/>
                    <a:p>
                      <a:pPr algn="l" rtl="0" fontAlgn="ctr"/>
                      <a:r>
                        <a:rPr lang="ru-RU" sz="800" b="1" i="0" u="none" strike="noStrike" dirty="0">
                          <a:solidFill>
                            <a:srgbClr val="FFFFFF"/>
                          </a:solidFill>
                          <a:effectLst/>
                          <a:latin typeface="Times New Roman"/>
                        </a:rPr>
                        <a:t>Количество и мощность ТП , РП 6,10/0,38 </a:t>
                      </a:r>
                      <a:r>
                        <a:rPr lang="ru-RU" sz="800" b="1" i="0" u="none" strike="noStrike" dirty="0" err="1">
                          <a:solidFill>
                            <a:srgbClr val="FFFFFF"/>
                          </a:solidFill>
                          <a:effectLst/>
                          <a:latin typeface="Times New Roman"/>
                        </a:rPr>
                        <a:t>кВ</a:t>
                      </a:r>
                      <a:endParaRPr lang="ru-RU" sz="800" b="1" i="0" u="none" strike="noStrike" dirty="0">
                        <a:solidFill>
                          <a:srgbClr val="FFFFFF"/>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800" b="1" i="0" u="none" strike="noStrike">
                          <a:solidFill>
                            <a:srgbClr val="FFFFFF"/>
                          </a:solidFill>
                          <a:effectLst/>
                          <a:latin typeface="Times New Roman"/>
                        </a:rPr>
                        <a:t>шт.</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30 666</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3 702</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9 964</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3 492</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13 508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20"/>
                  </a:ext>
                </a:extLst>
              </a:tr>
              <a:tr h="161945">
                <a:tc vMerge="1">
                  <a:txBody>
                    <a:bodyPr/>
                    <a:lstStyle/>
                    <a:p>
                      <a:endParaRPr lang="ru-RU"/>
                    </a:p>
                  </a:txBody>
                  <a:tcPr/>
                </a:tc>
                <a:tc>
                  <a:txBody>
                    <a:bodyPr/>
                    <a:lstStyle/>
                    <a:p>
                      <a:pPr algn="ctr" rtl="0" fontAlgn="ctr"/>
                      <a:r>
                        <a:rPr lang="ru-RU" sz="800" b="1" i="0" u="none" strike="noStrike">
                          <a:solidFill>
                            <a:srgbClr val="FFFFFF"/>
                          </a:solidFill>
                          <a:effectLst/>
                          <a:latin typeface="Times New Roman"/>
                        </a:rPr>
                        <a:t>МВА</a:t>
                      </a: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5 221,8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961,1</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1 866,64</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409,88</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1000" b="1" i="0" u="none" strike="noStrike" dirty="0" smtClean="0">
                          <a:solidFill>
                            <a:schemeClr val="bg1"/>
                          </a:solidFill>
                          <a:effectLst/>
                          <a:latin typeface="Times New Roman"/>
                        </a:rPr>
                        <a:t>1 984,1</a:t>
                      </a:r>
                      <a:endParaRPr lang="ru-RU" sz="1000" b="1" i="0" u="none" strike="noStrike" dirty="0">
                        <a:solidFill>
                          <a:schemeClr val="bg1"/>
                        </a:solidFill>
                        <a:effectLst/>
                        <a:latin typeface="Times New Roman"/>
                      </a:endParaRPr>
                    </a:p>
                  </a:txBody>
                  <a:tcPr marL="9525" marR="9525" marT="95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 xmlns:a16="http://schemas.microsoft.com/office/drawing/2014/main" val="10021"/>
                  </a:ext>
                </a:extLst>
              </a:tr>
            </a:tbl>
          </a:graphicData>
        </a:graphic>
      </p:graphicFrame>
    </p:spTree>
    <p:extLst>
      <p:ext uri="{BB962C8B-B14F-4D97-AF65-F5344CB8AC3E}">
        <p14:creationId xmlns:p14="http://schemas.microsoft.com/office/powerpoint/2010/main" val="37053229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2668588" y="419100"/>
            <a:ext cx="632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ОСНОВНЫЕ ПОКАЗАТЕЛИ ТРАНСПОРТА ЭЛЕКТРОЭНЕРГИИ</a:t>
            </a: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23</a:t>
            </a:r>
            <a:endParaRPr lang="ru-RU" altLang="ru-RU" sz="1400" dirty="0">
              <a:solidFill>
                <a:srgbClr val="002060"/>
              </a:solidFill>
              <a:latin typeface="Arial" panose="020B0604020202020204" pitchFamily="34" charset="0"/>
            </a:endParaRPr>
          </a:p>
        </p:txBody>
      </p:sp>
      <p:sp>
        <p:nvSpPr>
          <p:cNvPr id="11" name="Rectangle 5"/>
          <p:cNvSpPr>
            <a:spLocks noChangeArrowheads="1"/>
          </p:cNvSpPr>
          <p:nvPr/>
        </p:nvSpPr>
        <p:spPr bwMode="auto">
          <a:xfrm>
            <a:off x="66857" y="827449"/>
            <a:ext cx="88566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Данные об оказании услуг по передаче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электрической</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энергии</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(транспорта электроэнергии) по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электрически</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м</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en-US" altLang="ru-RU" sz="1300" b="1" dirty="0" err="1">
                <a:solidFill>
                  <a:schemeClr val="tx2">
                    <a:lumMod val="75000"/>
                  </a:schemeClr>
                </a:solidFill>
                <a:latin typeface="Times New Roman" panose="02020603050405020304" pitchFamily="18" charset="0"/>
                <a:cs typeface="Times New Roman" panose="02020603050405020304" pitchFamily="18" charset="0"/>
              </a:rPr>
              <a:t>сет</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ям</a:t>
            </a:r>
            <a:r>
              <a:rPr lang="en-US" altLang="ru-RU" sz="1300" b="1" dirty="0">
                <a:solidFill>
                  <a:schemeClr val="tx2">
                    <a:lumMod val="75000"/>
                  </a:schemeClr>
                </a:solidFill>
                <a:latin typeface="Times New Roman" panose="02020603050405020304" pitchFamily="18" charset="0"/>
                <a:cs typeface="Times New Roman" panose="02020603050405020304" pitchFamily="18" charset="0"/>
              </a:rPr>
              <a:t>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ПАО «МРСК Юга»  за </a:t>
            </a:r>
            <a:r>
              <a:rPr lang="ru-RU" altLang="ru-RU" sz="1300" b="1" dirty="0" smtClean="0">
                <a:solidFill>
                  <a:schemeClr val="tx2">
                    <a:lumMod val="75000"/>
                  </a:schemeClr>
                </a:solidFill>
                <a:latin typeface="Times New Roman" panose="02020603050405020304" pitchFamily="18" charset="0"/>
                <a:cs typeface="Times New Roman" panose="02020603050405020304" pitchFamily="18" charset="0"/>
              </a:rPr>
              <a:t>9 месяцев 2017 </a:t>
            </a:r>
            <a:r>
              <a:rPr lang="ru-RU" altLang="ru-RU" sz="1300" b="1" dirty="0">
                <a:solidFill>
                  <a:schemeClr val="tx2">
                    <a:lumMod val="75000"/>
                  </a:schemeClr>
                </a:solidFill>
                <a:latin typeface="Times New Roman" panose="02020603050405020304" pitchFamily="18" charset="0"/>
                <a:cs typeface="Times New Roman" panose="02020603050405020304" pitchFamily="18" charset="0"/>
              </a:rPr>
              <a:t>г.</a:t>
            </a:r>
            <a:endParaRPr lang="ru-RU" altLang="ru-RU" sz="13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14" name="Group 931"/>
          <p:cNvGraphicFramePr>
            <a:graphicFrameLocks/>
          </p:cNvGraphicFramePr>
          <p:nvPr>
            <p:extLst>
              <p:ext uri="{D42A27DB-BD31-4B8C-83A1-F6EECF244321}">
                <p14:modId xmlns:p14="http://schemas.microsoft.com/office/powerpoint/2010/main" val="4237015925"/>
              </p:ext>
            </p:extLst>
          </p:nvPr>
        </p:nvGraphicFramePr>
        <p:xfrm>
          <a:off x="107950" y="2349500"/>
          <a:ext cx="4248150" cy="2727325"/>
        </p:xfrm>
        <a:graphic>
          <a:graphicData uri="http://schemas.openxmlformats.org/drawingml/2006/table">
            <a:tbl>
              <a:tblPr/>
              <a:tblGrid>
                <a:gridCol w="1192119">
                  <a:extLst>
                    <a:ext uri="{9D8B030D-6E8A-4147-A177-3AD203B41FA5}">
                      <a16:colId xmlns="" xmlns:a16="http://schemas.microsoft.com/office/drawing/2014/main" val="20000"/>
                    </a:ext>
                  </a:extLst>
                </a:gridCol>
                <a:gridCol w="819871">
                  <a:extLst>
                    <a:ext uri="{9D8B030D-6E8A-4147-A177-3AD203B41FA5}">
                      <a16:colId xmlns="" xmlns:a16="http://schemas.microsoft.com/office/drawing/2014/main" val="20001"/>
                    </a:ext>
                  </a:extLst>
                </a:gridCol>
                <a:gridCol w="819870">
                  <a:extLst>
                    <a:ext uri="{9D8B030D-6E8A-4147-A177-3AD203B41FA5}">
                      <a16:colId xmlns="" xmlns:a16="http://schemas.microsoft.com/office/drawing/2014/main" val="20002"/>
                    </a:ext>
                  </a:extLst>
                </a:gridCol>
                <a:gridCol w="823158">
                  <a:extLst>
                    <a:ext uri="{9D8B030D-6E8A-4147-A177-3AD203B41FA5}">
                      <a16:colId xmlns="" xmlns:a16="http://schemas.microsoft.com/office/drawing/2014/main" val="20003"/>
                    </a:ext>
                  </a:extLst>
                </a:gridCol>
                <a:gridCol w="593132">
                  <a:extLst>
                    <a:ext uri="{9D8B030D-6E8A-4147-A177-3AD203B41FA5}">
                      <a16:colId xmlns="" xmlns:a16="http://schemas.microsoft.com/office/drawing/2014/main" val="20004"/>
                    </a:ext>
                  </a:extLst>
                </a:gridCol>
              </a:tblGrid>
              <a:tr h="484188">
                <a:tc row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Филиалы</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ПАО «МРСК Юга»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Отпуск в сеть</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Полезный отпуск</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grid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Общие потери</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hMerge="1">
                  <a:txBody>
                    <a:bodyPr/>
                    <a:lstStyle/>
                    <a:p>
                      <a:endParaRPr lang="ru-RU"/>
                    </a:p>
                  </a:txBody>
                  <a:tcPr/>
                </a:tc>
                <a:extLst>
                  <a:ext uri="{0D108BD9-81ED-4DB2-BD59-A6C34878D82A}">
                    <a16:rowId xmlns="" xmlns:a16="http://schemas.microsoft.com/office/drawing/2014/main" val="10000"/>
                  </a:ext>
                </a:extLst>
              </a:tr>
              <a:tr h="365125">
                <a:tc vMerge="1">
                  <a:txBody>
                    <a:bodyPr/>
                    <a:lstStyle/>
                    <a:p>
                      <a:endParaRPr lang="ru-RU"/>
                    </a:p>
                  </a:txBody>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млн. кВтч</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45728" marR="45728"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 xmlns:a16="http://schemas.microsoft.com/office/drawing/2014/main" val="10001"/>
                  </a:ext>
                </a:extLst>
              </a:tr>
              <a:tr h="312738">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«Астраханьэнерго»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2 539,8</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2 117,1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422,7</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16,64%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 xmlns:a16="http://schemas.microsoft.com/office/drawing/2014/main" val="10002"/>
                  </a:ext>
                </a:extLst>
              </a:tr>
              <a:tr h="31933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«Волгоградэнерго»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7 275,2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6 782,9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492,3</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6,77%</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3"/>
                  </a:ext>
                </a:extLst>
              </a:tr>
              <a:tr h="26352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a:t>
                      </a:r>
                      <a:r>
                        <a:rPr kumimoji="0" lang="ru-RU" sz="1000" b="0" i="0" u="none" strike="noStrike" kern="1200" cap="none" normalizeH="0" baseline="0" dirty="0" err="1" smtClean="0">
                          <a:ln>
                            <a:noFill/>
                          </a:ln>
                          <a:solidFill>
                            <a:srgbClr val="002060"/>
                          </a:solidFill>
                          <a:effectLst/>
                          <a:latin typeface="Times New Roman" pitchFamily="18" charset="0"/>
                          <a:ea typeface="+mn-ea"/>
                          <a:cs typeface="Times New Roman" pitchFamily="18" charset="0"/>
                        </a:rPr>
                        <a:t>Калмэнерго</a:t>
                      </a: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438,5</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342,7</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95,8</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21,84%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 xmlns:a16="http://schemas.microsoft.com/office/drawing/2014/main" val="10004"/>
                  </a:ext>
                </a:extLst>
              </a:tr>
              <a:tr h="263525">
                <a:tc>
                  <a:txBody>
                    <a:bodyPr/>
                    <a:lstStyle/>
                    <a:p>
                      <a:pPr marL="0" marR="0" lvl="0" indent="0" algn="ctr" defTabSz="914400" rtl="0" eaLnBrk="1" fontAlgn="ctr" latinLnBrk="0" hangingPunct="1">
                        <a:lnSpc>
                          <a:spcPct val="100000"/>
                        </a:lnSpc>
                        <a:spcBef>
                          <a:spcPts val="100"/>
                        </a:spcBef>
                        <a:spcAft>
                          <a:spcPts val="200"/>
                        </a:spcAft>
                        <a:buClrTx/>
                        <a:buSzTx/>
                        <a:buFontTx/>
                        <a:buNone/>
                        <a:tabLst/>
                      </a:pPr>
                      <a:endPar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ts val="200"/>
                        </a:spcAft>
                        <a:buClrTx/>
                        <a:buSzTx/>
                        <a:buFontTx/>
                        <a:buNone/>
                        <a:tabLst/>
                      </a:pPr>
                      <a:r>
                        <a:rPr kumimoji="0" lang="ru-RU" sz="1000" b="0" i="0" u="none" strike="noStrike" kern="1200" cap="none" normalizeH="0" baseline="0" dirty="0" smtClean="0">
                          <a:ln>
                            <a:noFill/>
                          </a:ln>
                          <a:solidFill>
                            <a:srgbClr val="002060"/>
                          </a:solidFill>
                          <a:effectLst/>
                          <a:latin typeface="Times New Roman" pitchFamily="18" charset="0"/>
                          <a:ea typeface="+mn-ea"/>
                          <a:cs typeface="Times New Roman" pitchFamily="18" charset="0"/>
                        </a:rPr>
                        <a:t>«Ростовэнерго»</a:t>
                      </a: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10 461,4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9 599,2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rgbClr val="002060"/>
                          </a:solidFill>
                          <a:effectLst/>
                          <a:latin typeface="Times New Roman" pitchFamily="18" charset="0"/>
                          <a:ea typeface="+mn-ea"/>
                          <a:cs typeface="Times New Roman" pitchFamily="18" charset="0"/>
                        </a:rPr>
                        <a:t>862,2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a:ln>
                            <a:noFill/>
                          </a:ln>
                          <a:solidFill>
                            <a:srgbClr val="002060"/>
                          </a:solidFill>
                          <a:effectLst/>
                          <a:latin typeface="Times New Roman" pitchFamily="18" charset="0"/>
                          <a:ea typeface="+mn-ea"/>
                          <a:cs typeface="Times New Roman" pitchFamily="18" charset="0"/>
                        </a:rPr>
                        <a:t>8,24%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5"/>
                  </a:ext>
                </a:extLst>
              </a:tr>
              <a:tr h="482600">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endParaRPr kumimoji="0" lang="ru-RU" sz="1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Итого по ПАО «МРСК Юга»</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45728" marR="45728"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20 714,9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18 841,9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1 873,1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9,04%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 xmlns:a16="http://schemas.microsoft.com/office/drawing/2014/main" val="10006"/>
                  </a:ext>
                </a:extLst>
              </a:tr>
            </a:tbl>
          </a:graphicData>
        </a:graphic>
      </p:graphicFrame>
      <p:graphicFrame>
        <p:nvGraphicFramePr>
          <p:cNvPr id="15" name="Group 928"/>
          <p:cNvGraphicFramePr>
            <a:graphicFrameLocks/>
          </p:cNvGraphicFramePr>
          <p:nvPr>
            <p:extLst>
              <p:ext uri="{D42A27DB-BD31-4B8C-83A1-F6EECF244321}">
                <p14:modId xmlns:p14="http://schemas.microsoft.com/office/powerpoint/2010/main" val="142576344"/>
              </p:ext>
            </p:extLst>
          </p:nvPr>
        </p:nvGraphicFramePr>
        <p:xfrm>
          <a:off x="4427538" y="1525588"/>
          <a:ext cx="4608512" cy="4586289"/>
        </p:xfrm>
        <a:graphic>
          <a:graphicData uri="http://schemas.openxmlformats.org/drawingml/2006/table">
            <a:tbl>
              <a:tblPr/>
              <a:tblGrid>
                <a:gridCol w="334771">
                  <a:extLst>
                    <a:ext uri="{9D8B030D-6E8A-4147-A177-3AD203B41FA5}">
                      <a16:colId xmlns="" xmlns:a16="http://schemas.microsoft.com/office/drawing/2014/main" val="20000"/>
                    </a:ext>
                  </a:extLst>
                </a:gridCol>
                <a:gridCol w="1275792">
                  <a:extLst>
                    <a:ext uri="{9D8B030D-6E8A-4147-A177-3AD203B41FA5}">
                      <a16:colId xmlns="" xmlns:a16="http://schemas.microsoft.com/office/drawing/2014/main" val="20001"/>
                    </a:ext>
                  </a:extLst>
                </a:gridCol>
                <a:gridCol w="766147">
                  <a:extLst>
                    <a:ext uri="{9D8B030D-6E8A-4147-A177-3AD203B41FA5}">
                      <a16:colId xmlns="" xmlns:a16="http://schemas.microsoft.com/office/drawing/2014/main" val="20002"/>
                    </a:ext>
                  </a:extLst>
                </a:gridCol>
                <a:gridCol w="721169">
                  <a:extLst>
                    <a:ext uri="{9D8B030D-6E8A-4147-A177-3AD203B41FA5}">
                      <a16:colId xmlns="" xmlns:a16="http://schemas.microsoft.com/office/drawing/2014/main" val="20003"/>
                    </a:ext>
                  </a:extLst>
                </a:gridCol>
                <a:gridCol w="754484">
                  <a:extLst>
                    <a:ext uri="{9D8B030D-6E8A-4147-A177-3AD203B41FA5}">
                      <a16:colId xmlns="" xmlns:a16="http://schemas.microsoft.com/office/drawing/2014/main" val="20004"/>
                    </a:ext>
                  </a:extLst>
                </a:gridCol>
                <a:gridCol w="756149">
                  <a:extLst>
                    <a:ext uri="{9D8B030D-6E8A-4147-A177-3AD203B41FA5}">
                      <a16:colId xmlns="" xmlns:a16="http://schemas.microsoft.com/office/drawing/2014/main" val="20005"/>
                    </a:ext>
                  </a:extLst>
                </a:gridCol>
              </a:tblGrid>
              <a:tr h="6223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пп</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33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Показатель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Ед. измерения</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План 9 мес. 2017 г.</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Факт </a:t>
                      </a: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9 мес2017 г.</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Отклонение в %</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 xmlns:a16="http://schemas.microsoft.com/office/drawing/2014/main" val="10000"/>
                  </a:ext>
                </a:extLst>
              </a:tr>
              <a:tr h="6223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Объем оказанных услуг по </a:t>
                      </a: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ПАО «МРСК Юга», в том числе:</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a:t>
                      </a: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err="1" smtClean="0">
                          <a:ln>
                            <a:noFill/>
                          </a:ln>
                          <a:solidFill>
                            <a:schemeClr val="bg1"/>
                          </a:solidFill>
                          <a:effectLst/>
                          <a:latin typeface="Times New Roman" pitchFamily="18" charset="0"/>
                          <a:cs typeface="Times New Roman" pitchFamily="18" charset="0"/>
                        </a:rPr>
                        <a:t>кВтч</a:t>
                      </a: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17 939,9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18 485,1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3,0</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 xmlns:a16="http://schemas.microsoft.com/office/drawing/2014/main" val="10001"/>
                  </a:ext>
                </a:extLst>
              </a:tr>
              <a:tr h="34779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«Астраханьэнерго»</a:t>
                      </a: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2 121,4</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2 081,2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-1,9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2"/>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«Волгоградэнерго»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6 466,1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6 722,7</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4,0</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 xmlns:a16="http://schemas.microsoft.com/office/drawing/2014/main" val="10003"/>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Калмэнерго</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186,3</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225,1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20,9</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4"/>
                  </a:ext>
                </a:extLst>
              </a:tr>
              <a:tr h="347792">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«Ростовэнерго»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a:t>
                      </a:r>
                      <a:r>
                        <a:rPr kumimoji="0" lang="ru-RU" sz="1000" b="0" i="0" u="none" strike="noStrike" cap="none" normalizeH="0" baseline="0" dirty="0" err="1" smtClean="0">
                          <a:ln>
                            <a:noFill/>
                          </a:ln>
                          <a:solidFill>
                            <a:schemeClr val="tx1"/>
                          </a:solidFill>
                          <a:effectLst/>
                          <a:latin typeface="Times New Roman" pitchFamily="18" charset="0"/>
                          <a:cs typeface="Times New Roman" pitchFamily="18" charset="0"/>
                        </a:rPr>
                        <a:t>кВтч</a:t>
                      </a: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a:ln>
                            <a:noFill/>
                          </a:ln>
                          <a:solidFill>
                            <a:schemeClr val="tx1"/>
                          </a:solidFill>
                          <a:effectLst/>
                          <a:latin typeface="Times New Roman" pitchFamily="18" charset="0"/>
                          <a:ea typeface="+mn-ea"/>
                          <a:cs typeface="Times New Roman" pitchFamily="18" charset="0"/>
                        </a:rPr>
                        <a:t>9 166,1</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9 456,0</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3,2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 xmlns:a16="http://schemas.microsoft.com/office/drawing/2014/main" val="10005"/>
                  </a:ext>
                </a:extLst>
              </a:tr>
              <a:tr h="469900">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smtClean="0">
                          <a:ln>
                            <a:noFill/>
                          </a:ln>
                          <a:solidFill>
                            <a:schemeClr val="bg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Выручка по ПАО «МРСК Юга», </a:t>
                      </a: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в том числе:</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bg1"/>
                          </a:solidFill>
                          <a:effectLst/>
                          <a:latin typeface="Times New Roman" pitchFamily="18" charset="0"/>
                          <a:cs typeface="Times New Roman" pitchFamily="18" charset="0"/>
                        </a:rPr>
                        <a:t>млн. руб. (без НДС)</a:t>
                      </a:r>
                      <a:endParaRPr kumimoji="0" lang="ru-RU" sz="1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8605" marR="68605" marT="0" marB="0" anchor="ct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  </a:t>
                      </a: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23 276,0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24 </a:t>
                      </a: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246,52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tc>
                  <a:txBody>
                    <a:bodyPr/>
                    <a:lstStyle/>
                    <a:p>
                      <a:pPr algn="ctr" fontAlgn="ctr"/>
                      <a:r>
                        <a:rPr kumimoji="0" lang="ru-RU" sz="1000" b="1" i="0" u="none" strike="noStrike" kern="1200" cap="none" normalizeH="0" baseline="0" dirty="0">
                          <a:ln>
                            <a:noFill/>
                          </a:ln>
                          <a:solidFill>
                            <a:schemeClr val="bg1"/>
                          </a:solidFill>
                          <a:effectLst/>
                          <a:latin typeface="Times New Roman" pitchFamily="18" charset="0"/>
                          <a:ea typeface="+mn-ea"/>
                          <a:cs typeface="Times New Roman" pitchFamily="18" charset="0"/>
                        </a:rPr>
                        <a:t>4,2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3366FF"/>
                    </a:solidFill>
                  </a:tcPr>
                </a:tc>
                <a:extLst>
                  <a:ext uri="{0D108BD9-81ED-4DB2-BD59-A6C34878D82A}">
                    <a16:rowId xmlns="" xmlns:a16="http://schemas.microsoft.com/office/drawing/2014/main" val="10006"/>
                  </a:ext>
                </a:extLst>
              </a:tr>
              <a:tr h="34779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«Астраханьэнерго»</a:t>
                      </a:r>
                    </a:p>
                  </a:txBody>
                  <a:tcPr marL="68605" marR="686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856,3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683,89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a:ln>
                            <a:noFill/>
                          </a:ln>
                          <a:solidFill>
                            <a:schemeClr val="tx1"/>
                          </a:solidFill>
                          <a:effectLst/>
                          <a:latin typeface="Times New Roman" pitchFamily="18" charset="0"/>
                          <a:ea typeface="+mn-ea"/>
                          <a:cs typeface="Times New Roman" pitchFamily="18" charset="0"/>
                        </a:rPr>
                        <a:t>-4,5</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7"/>
                  </a:ext>
                </a:extLst>
              </a:tr>
              <a:tr h="347792">
                <a:tc vMerge="1">
                  <a:txBody>
                    <a:bodyPr/>
                    <a:lstStyle/>
                    <a:p>
                      <a:endParaRPr lang="ru-RU"/>
                    </a:p>
                  </a:txBody>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«Волгоградэнерго»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310,5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731,56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5,8</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solidFill>
                      <a:srgbClr val="99CCFF"/>
                    </a:solidFill>
                  </a:tcPr>
                </a:tc>
                <a:extLst>
                  <a:ext uri="{0D108BD9-81ED-4DB2-BD59-A6C34878D82A}">
                    <a16:rowId xmlns="" xmlns:a16="http://schemas.microsoft.com/office/drawing/2014/main" val="10008"/>
                  </a:ext>
                </a:extLst>
              </a:tr>
              <a:tr h="482600">
                <a:tc vMerge="1">
                  <a:txBody>
                    <a:bodyPr/>
                    <a:lstStyle/>
                    <a:p>
                      <a:endParaRPr lang="ru-RU"/>
                    </a:p>
                  </a:txBody>
                  <a:tcPr/>
                </a:tc>
                <a:tc>
                  <a:txBody>
                    <a:bodyPr/>
                    <a:lstStyle/>
                    <a:p>
                      <a:pPr marL="0" marR="0" lvl="0" indent="0" algn="l"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l"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a:t>
                      </a:r>
                      <a:r>
                        <a:rPr lang="ru-RU" sz="1000" b="0" i="0" u="none" strike="noStrike" kern="1200" dirty="0" err="1" smtClean="0">
                          <a:solidFill>
                            <a:schemeClr val="tx1"/>
                          </a:solidFill>
                          <a:effectLst/>
                          <a:latin typeface="Times New Roman" pitchFamily="18" charset="0"/>
                          <a:ea typeface="+mn-ea"/>
                          <a:cs typeface="Times New Roman" pitchFamily="18" charset="0"/>
                        </a:rPr>
                        <a:t>Калмэнерго</a:t>
                      </a:r>
                      <a:r>
                        <a:rPr lang="ru-RU" sz="1000" b="0" i="0" u="none" strike="noStrike" kern="1200" dirty="0" smtClean="0">
                          <a:solidFill>
                            <a:schemeClr val="tx1"/>
                          </a:solidFill>
                          <a:effectLst/>
                          <a:latin typeface="Times New Roman" pitchFamily="18" charset="0"/>
                          <a:ea typeface="+mn-ea"/>
                          <a:cs typeface="Times New Roman" pitchFamily="18" charset="0"/>
                        </a:rPr>
                        <a:t>»</a:t>
                      </a:r>
                    </a:p>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ctr" latinLnBrk="0" hangingPunct="1">
                        <a:lnSpc>
                          <a:spcPct val="100000"/>
                        </a:lnSpc>
                        <a:spcBef>
                          <a:spcPts val="100"/>
                        </a:spcBef>
                        <a:spcAft>
                          <a:spcPct val="0"/>
                        </a:spcAft>
                        <a:buClrTx/>
                        <a:buSzTx/>
                        <a:buFontTx/>
                        <a:buNone/>
                        <a:tabLst/>
                      </a:pPr>
                      <a:endParaRPr lang="ru-RU" sz="1000" b="0" i="0" u="none" strike="noStrike" kern="1200" dirty="0" smtClean="0">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ts val="100"/>
                        </a:spcBef>
                        <a:spcAft>
                          <a:spcPct val="0"/>
                        </a:spcAft>
                        <a:buClrTx/>
                        <a:buSzTx/>
                        <a:buFontTx/>
                        <a:buNone/>
                        <a:tabLst/>
                      </a:pPr>
                      <a:r>
                        <a:rPr lang="ru-RU" sz="1000" b="0" i="0" u="none" strike="noStrike" kern="1200" dirty="0" smtClean="0">
                          <a:solidFill>
                            <a:schemeClr val="tx1"/>
                          </a:solidFill>
                          <a:effectLst/>
                          <a:latin typeface="Times New Roman" pitchFamily="18" charset="0"/>
                          <a:ea typeface="+mn-ea"/>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418,3   </a:t>
                      </a:r>
                      <a:endPar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477,66   </a:t>
                      </a:r>
                      <a:endPar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14,2</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 xmlns:a16="http://schemas.microsoft.com/office/drawing/2014/main" val="10009"/>
                  </a:ext>
                </a:extLst>
              </a:tr>
              <a:tr h="302437">
                <a:tc vMerge="1">
                  <a:txBody>
                    <a:bodyPr/>
                    <a:lstStyle/>
                    <a:p>
                      <a:endParaRPr lang="ru-RU"/>
                    </a:p>
                  </a:txBody>
                  <a:tcPr/>
                </a:tc>
                <a:tc>
                  <a:txBody>
                    <a:bodyPr/>
                    <a:lstStyle/>
                    <a:p>
                      <a:pPr marL="0" marR="0" lvl="0" indent="0" algn="l"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«Ростовэнерго»</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 руб.</a:t>
                      </a:r>
                    </a:p>
                  </a:txBody>
                  <a:tcPr marL="68605" marR="68605" marT="0" marB="0"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11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690,8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 </a:t>
                      </a: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353,41   </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fontAlgn="ctr"/>
                      <a:r>
                        <a:rPr kumimoji="0" lang="ru-RU" sz="1000" b="0" i="0" u="none" strike="noStrike" kern="1200" cap="none" normalizeH="0" baseline="0" dirty="0">
                          <a:ln>
                            <a:noFill/>
                          </a:ln>
                          <a:solidFill>
                            <a:schemeClr val="tx1"/>
                          </a:solidFill>
                          <a:effectLst/>
                          <a:latin typeface="Times New Roman" pitchFamily="18" charset="0"/>
                          <a:ea typeface="+mn-ea"/>
                          <a:cs typeface="Times New Roman" pitchFamily="18" charset="0"/>
                        </a:rPr>
                        <a:t>5,7</a:t>
                      </a:r>
                    </a:p>
                  </a:txBody>
                  <a:tcPr marL="9525" marR="9525" marT="9525" marB="0" anchor="ctr">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4046300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4859338" y="50165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ИНВЕСТИЦИОННАЯ ДЕЯТЕЛЬНОСТЬ</a:t>
            </a:r>
          </a:p>
        </p:txBody>
      </p:sp>
      <p:sp>
        <p:nvSpPr>
          <p:cNvPr id="8" name="Rectangle 4"/>
          <p:cNvSpPr>
            <a:spLocks noChangeArrowheads="1"/>
          </p:cNvSpPr>
          <p:nvPr/>
        </p:nvSpPr>
        <p:spPr bwMode="auto">
          <a:xfrm>
            <a:off x="971550" y="1327150"/>
            <a:ext cx="72009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400" b="1" dirty="0">
                <a:solidFill>
                  <a:srgbClr val="6666FF"/>
                </a:solidFill>
              </a:rPr>
              <a:t>Планируемый объем инвестиций ПАО «МРСК Юга» составляет:</a:t>
            </a:r>
          </a:p>
          <a:p>
            <a:pPr algn="ctr" eaLnBrk="1" hangingPunct="1">
              <a:spcBef>
                <a:spcPct val="0"/>
              </a:spcBef>
              <a:buFontTx/>
              <a:buNone/>
            </a:pPr>
            <a:endParaRPr lang="ru-RU" altLang="ru-RU" sz="1200" b="1" dirty="0">
              <a:solidFill>
                <a:srgbClr val="6666FF"/>
              </a:solidFill>
            </a:endParaRP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24</a:t>
            </a:r>
            <a:endParaRPr lang="ru-RU" altLang="ru-RU" sz="1400" dirty="0">
              <a:solidFill>
                <a:srgbClr val="002060"/>
              </a:solidFill>
              <a:latin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67126976"/>
              </p:ext>
            </p:extLst>
          </p:nvPr>
        </p:nvGraphicFramePr>
        <p:xfrm>
          <a:off x="755650" y="2005013"/>
          <a:ext cx="7777164" cy="3073399"/>
        </p:xfrm>
        <a:graphic>
          <a:graphicData uri="http://schemas.openxmlformats.org/drawingml/2006/table">
            <a:tbl>
              <a:tblPr>
                <a:tableStyleId>{5C22544A-7EE6-4342-B048-85BDC9FD1C3A}</a:tableStyleId>
              </a:tblPr>
              <a:tblGrid>
                <a:gridCol w="2101816">
                  <a:extLst>
                    <a:ext uri="{9D8B030D-6E8A-4147-A177-3AD203B41FA5}">
                      <a16:colId xmlns:a16="http://schemas.microsoft.com/office/drawing/2014/main" xmlns="" val="20000"/>
                    </a:ext>
                  </a:extLst>
                </a:gridCol>
                <a:gridCol w="810764">
                  <a:extLst>
                    <a:ext uri="{9D8B030D-6E8A-4147-A177-3AD203B41FA5}">
                      <a16:colId xmlns:a16="http://schemas.microsoft.com/office/drawing/2014/main" xmlns="" val="20001"/>
                    </a:ext>
                  </a:extLst>
                </a:gridCol>
                <a:gridCol w="810764">
                  <a:extLst>
                    <a:ext uri="{9D8B030D-6E8A-4147-A177-3AD203B41FA5}">
                      <a16:colId xmlns:a16="http://schemas.microsoft.com/office/drawing/2014/main" xmlns="" val="20002"/>
                    </a:ext>
                  </a:extLst>
                </a:gridCol>
                <a:gridCol w="810764">
                  <a:extLst>
                    <a:ext uri="{9D8B030D-6E8A-4147-A177-3AD203B41FA5}">
                      <a16:colId xmlns:a16="http://schemas.microsoft.com/office/drawing/2014/main" xmlns="" val="20003"/>
                    </a:ext>
                  </a:extLst>
                </a:gridCol>
                <a:gridCol w="810764">
                  <a:extLst>
                    <a:ext uri="{9D8B030D-6E8A-4147-A177-3AD203B41FA5}">
                      <a16:colId xmlns:a16="http://schemas.microsoft.com/office/drawing/2014/main" xmlns="" val="20004"/>
                    </a:ext>
                  </a:extLst>
                </a:gridCol>
                <a:gridCol w="810764">
                  <a:extLst>
                    <a:ext uri="{9D8B030D-6E8A-4147-A177-3AD203B41FA5}">
                      <a16:colId xmlns:a16="http://schemas.microsoft.com/office/drawing/2014/main" xmlns="" val="20005"/>
                    </a:ext>
                  </a:extLst>
                </a:gridCol>
                <a:gridCol w="810764">
                  <a:extLst>
                    <a:ext uri="{9D8B030D-6E8A-4147-A177-3AD203B41FA5}">
                      <a16:colId xmlns:a16="http://schemas.microsoft.com/office/drawing/2014/main" xmlns="" val="20006"/>
                    </a:ext>
                  </a:extLst>
                </a:gridCol>
                <a:gridCol w="810764">
                  <a:extLst>
                    <a:ext uri="{9D8B030D-6E8A-4147-A177-3AD203B41FA5}">
                      <a16:colId xmlns:a16="http://schemas.microsoft.com/office/drawing/2014/main" xmlns="" val="20007"/>
                    </a:ext>
                  </a:extLst>
                </a:gridCol>
              </a:tblGrid>
              <a:tr h="379431">
                <a:tc rowSpan="2">
                  <a:txBody>
                    <a:bodyPr/>
                    <a:lstStyle/>
                    <a:p>
                      <a:pPr algn="ctr" fontAlgn="ctr"/>
                      <a:r>
                        <a:rPr lang="ru-RU" sz="1000" b="1" u="none" strike="noStrike" dirty="0">
                          <a:effectLst/>
                        </a:rPr>
                        <a:t>Наименование филиала </a:t>
                      </a:r>
                      <a:endParaRPr lang="ru-RU" sz="1000" b="1" u="none" strike="noStrike" dirty="0" smtClean="0">
                        <a:effectLst/>
                      </a:endParaRPr>
                    </a:p>
                    <a:p>
                      <a:pPr algn="ctr" fontAlgn="ctr"/>
                      <a:r>
                        <a:rPr lang="ru-RU" sz="1000" b="1" u="none" strike="noStrike" dirty="0" smtClean="0">
                          <a:effectLst/>
                        </a:rPr>
                        <a:t>ПАО </a:t>
                      </a:r>
                      <a:r>
                        <a:rPr lang="ru-RU" sz="1000" b="1" u="none" strike="noStrike" dirty="0">
                          <a:effectLst/>
                        </a:rPr>
                        <a:t>«МРСК Юга»</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gridSpan="7">
                  <a:txBody>
                    <a:bodyPr/>
                    <a:lstStyle/>
                    <a:p>
                      <a:pPr algn="ctr" fontAlgn="ctr"/>
                      <a:r>
                        <a:rPr lang="ru-RU" sz="1100" b="1" u="none" strike="noStrike" dirty="0">
                          <a:effectLst/>
                        </a:rPr>
                        <a:t>Инвестиции, млн. руб. без НДС</a:t>
                      </a:r>
                      <a:endParaRPr lang="ru-RU" sz="11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9431">
                <a:tc vMerge="1">
                  <a:txBody>
                    <a:bodyPr/>
                    <a:lstStyle/>
                    <a:p>
                      <a:endParaRPr lang="ru-RU"/>
                    </a:p>
                  </a:txBody>
                  <a:tcPr/>
                </a:tc>
                <a:tc>
                  <a:txBody>
                    <a:bodyPr/>
                    <a:lstStyle/>
                    <a:p>
                      <a:pPr algn="ctr" fontAlgn="ctr"/>
                      <a:r>
                        <a:rPr lang="ru-RU" sz="1000" b="1" u="none" strike="noStrike" dirty="0">
                          <a:effectLst/>
                        </a:rPr>
                        <a:t>2017</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2018</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2019</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2020</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2021</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2022</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2017-2022</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1"/>
                  </a:ext>
                </a:extLst>
              </a:tr>
              <a:tr h="379431">
                <a:tc>
                  <a:txBody>
                    <a:bodyPr/>
                    <a:lstStyle/>
                    <a:p>
                      <a:pPr algn="ctr" fontAlgn="ctr"/>
                      <a:r>
                        <a:rPr lang="ru-RU" sz="1000" u="none" strike="noStrike" dirty="0">
                          <a:effectLst/>
                        </a:rPr>
                        <a:t>«Астраханьэнерго»</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357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332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303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303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885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1 239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3 419   </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r h="607093">
                <a:tc>
                  <a:txBody>
                    <a:bodyPr/>
                    <a:lstStyle/>
                    <a:p>
                      <a:pPr algn="ctr" fontAlgn="ctr"/>
                      <a:r>
                        <a:rPr lang="ru-RU" sz="1000" u="none" strike="noStrike" dirty="0">
                          <a:effectLst/>
                        </a:rPr>
                        <a:t>«Волгоградэнерго»</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632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331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142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166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157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207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1 634   </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531206">
                <a:tc>
                  <a:txBody>
                    <a:bodyPr/>
                    <a:lstStyle/>
                    <a:p>
                      <a:pPr algn="ctr" fontAlgn="ctr"/>
                      <a:r>
                        <a:rPr lang="ru-RU" sz="1000" u="none" strike="noStrike" dirty="0">
                          <a:effectLst/>
                        </a:rPr>
                        <a:t>«Калмэнерго»</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57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58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38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38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38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38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265   </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4"/>
                  </a:ext>
                </a:extLst>
              </a:tr>
              <a:tr h="379431">
                <a:tc>
                  <a:txBody>
                    <a:bodyPr/>
                    <a:lstStyle/>
                    <a:p>
                      <a:pPr algn="ctr" fontAlgn="ctr"/>
                      <a:r>
                        <a:rPr lang="ru-RU" sz="1000" u="none" strike="noStrike" dirty="0">
                          <a:effectLst/>
                        </a:rPr>
                        <a:t>«Ростовэнерго»</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2 354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617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739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764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a:effectLst/>
                        </a:rPr>
                        <a:t>         797   </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u="none" strike="noStrike" dirty="0">
                          <a:effectLst/>
                        </a:rPr>
                        <a:t>         818   </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6 089   </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417376">
                <a:tc>
                  <a:txBody>
                    <a:bodyPr/>
                    <a:lstStyle/>
                    <a:p>
                      <a:pPr algn="ctr" fontAlgn="t"/>
                      <a:r>
                        <a:rPr lang="ru-RU" sz="1000" b="1" u="none" strike="noStrike" dirty="0" smtClean="0">
                          <a:effectLst/>
                        </a:rPr>
                        <a:t>Итого </a:t>
                      </a:r>
                      <a:r>
                        <a:rPr lang="ru-RU" sz="1000" b="1" u="none" strike="noStrike" dirty="0">
                          <a:effectLst/>
                        </a:rPr>
                        <a:t>по ПАО «МРСК Юга»</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3 400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1 338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1 221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1 270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1 877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2 302   </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000" b="1" u="none" strike="noStrike" dirty="0">
                          <a:effectLst/>
                        </a:rPr>
                        <a:t>    11 407   </a:t>
                      </a:r>
                      <a:endParaRPr lang="ru-RU" sz="1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4644043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25</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4859338" y="501650"/>
            <a:ext cx="396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ИНВЕСТИЦИОННАЯ ДЕЯТЕЛЬНОСТЬ</a:t>
            </a:r>
          </a:p>
        </p:txBody>
      </p:sp>
      <p:sp>
        <p:nvSpPr>
          <p:cNvPr id="10"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25</a:t>
            </a:r>
            <a:endParaRPr lang="ru-RU" altLang="ru-RU" sz="1400" dirty="0">
              <a:solidFill>
                <a:srgbClr val="002060"/>
              </a:solidFill>
              <a:latin typeface="Arial" panose="020B0604020202020204" pitchFamily="34" charset="0"/>
            </a:endParaRPr>
          </a:p>
        </p:txBody>
      </p:sp>
      <p:sp>
        <p:nvSpPr>
          <p:cNvPr id="11" name="Rectangle 74"/>
          <p:cNvSpPr>
            <a:spLocks noChangeArrowheads="1"/>
          </p:cNvSpPr>
          <p:nvPr/>
        </p:nvSpPr>
        <p:spPr bwMode="auto">
          <a:xfrm>
            <a:off x="896938" y="1268413"/>
            <a:ext cx="741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800" b="1" dirty="0"/>
              <a:t>Фактический объем инвестиций за </a:t>
            </a:r>
            <a:r>
              <a:rPr lang="ru-RU" altLang="ru-RU" sz="1800" b="1" dirty="0" smtClean="0"/>
              <a:t>9 месяцев </a:t>
            </a:r>
            <a:r>
              <a:rPr lang="ru-RU" altLang="ru-RU" sz="1800" b="1" dirty="0"/>
              <a:t>2017 г.:</a:t>
            </a:r>
          </a:p>
        </p:txBody>
      </p:sp>
      <p:graphicFrame>
        <p:nvGraphicFramePr>
          <p:cNvPr id="12" name="Таблица 11"/>
          <p:cNvGraphicFramePr>
            <a:graphicFrameLocks noGrp="1"/>
          </p:cNvGraphicFramePr>
          <p:nvPr>
            <p:extLst>
              <p:ext uri="{D42A27DB-BD31-4B8C-83A1-F6EECF244321}">
                <p14:modId xmlns:p14="http://schemas.microsoft.com/office/powerpoint/2010/main" val="3762564658"/>
              </p:ext>
            </p:extLst>
          </p:nvPr>
        </p:nvGraphicFramePr>
        <p:xfrm>
          <a:off x="611561" y="1988842"/>
          <a:ext cx="7859730" cy="3456381"/>
        </p:xfrm>
        <a:graphic>
          <a:graphicData uri="http://schemas.openxmlformats.org/drawingml/2006/table">
            <a:tbl>
              <a:tblPr>
                <a:tableStyleId>{5C22544A-7EE6-4342-B048-85BDC9FD1C3A}</a:tableStyleId>
              </a:tblPr>
              <a:tblGrid>
                <a:gridCol w="1754031"/>
                <a:gridCol w="501152"/>
                <a:gridCol w="517856"/>
                <a:gridCol w="517856"/>
                <a:gridCol w="467741"/>
                <a:gridCol w="484447"/>
                <a:gridCol w="488623"/>
                <a:gridCol w="534562"/>
                <a:gridCol w="538738"/>
                <a:gridCol w="567972"/>
                <a:gridCol w="563797"/>
                <a:gridCol w="484447"/>
                <a:gridCol w="438508"/>
              </a:tblGrid>
              <a:tr h="368877">
                <a:tc rowSpan="3">
                  <a:txBody>
                    <a:bodyPr/>
                    <a:lstStyle/>
                    <a:p>
                      <a:pPr algn="ctr" fontAlgn="ctr"/>
                      <a:r>
                        <a:rPr lang="ru-RU" sz="1000" u="none" strike="noStrike" dirty="0">
                          <a:effectLst/>
                        </a:rPr>
                        <a:t>Наименование филиала ПАО «МРСК Юга»</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gridSpan="4">
                  <a:txBody>
                    <a:bodyPr/>
                    <a:lstStyle/>
                    <a:p>
                      <a:pPr algn="ctr" fontAlgn="ctr"/>
                      <a:r>
                        <a:rPr lang="ru-RU" sz="900" u="none" strike="noStrike" dirty="0">
                          <a:effectLst/>
                        </a:rPr>
                        <a:t>План 9 мес. 2017 г.</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fontAlgn="ctr"/>
                      <a:r>
                        <a:rPr lang="ru-RU" sz="900" u="none" strike="noStrike" dirty="0">
                          <a:effectLst/>
                        </a:rPr>
                        <a:t>Факт 9 мес. 2017 г.</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1587">
                <a:tc vMerge="1">
                  <a:txBody>
                    <a:bodyPr/>
                    <a:lstStyle/>
                    <a:p>
                      <a:endParaRPr lang="ru-RU"/>
                    </a:p>
                  </a:txBody>
                  <a:tcPr/>
                </a:tc>
                <a:tc>
                  <a:txBody>
                    <a:bodyPr/>
                    <a:lstStyle/>
                    <a:p>
                      <a:pPr algn="ctr" fontAlgn="ctr"/>
                      <a:r>
                        <a:rPr lang="ru-RU" sz="900" u="none" strike="noStrike">
                          <a:effectLst/>
                        </a:rPr>
                        <a:t>Освоение</a:t>
                      </a:r>
                      <a:endParaRPr lang="ru-RU" sz="900" b="1" i="0" u="none" strike="noStrike">
                        <a:solidFill>
                          <a:srgbClr val="000000"/>
                        </a:solidFill>
                        <a:effectLst/>
                        <a:latin typeface="Times New Roman" panose="02020603050405020304" pitchFamily="18" charset="0"/>
                      </a:endParaRPr>
                    </a:p>
                  </a:txBody>
                  <a:tcPr marL="9525" marR="9525" marT="9525" marB="0" anchor="ctr"/>
                </a:tc>
                <a:tc gridSpan="3">
                  <a:txBody>
                    <a:bodyPr/>
                    <a:lstStyle/>
                    <a:p>
                      <a:pPr algn="ctr" fontAlgn="ctr"/>
                      <a:r>
                        <a:rPr lang="ru-RU" sz="1000" u="none" strike="noStrike">
                          <a:effectLst/>
                        </a:rPr>
                        <a:t>Ввод</a:t>
                      </a:r>
                      <a:endParaRPr lang="ru-RU" sz="1000" b="1" i="0" u="none" strike="noStrike">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gridSpan="2">
                  <a:txBody>
                    <a:bodyPr/>
                    <a:lstStyle/>
                    <a:p>
                      <a:pPr algn="ctr" fontAlgn="ctr"/>
                      <a:r>
                        <a:rPr lang="ru-RU" sz="900" u="none" strike="noStrike">
                          <a:effectLst/>
                        </a:rPr>
                        <a:t>Освоение кап. Вложений</a:t>
                      </a:r>
                      <a:endParaRPr lang="ru-RU" sz="900" b="1" i="0" u="none" strike="noStrike">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gridSpan="6">
                  <a:txBody>
                    <a:bodyPr/>
                    <a:lstStyle/>
                    <a:p>
                      <a:pPr algn="ctr" fontAlgn="ctr"/>
                      <a:r>
                        <a:rPr lang="ru-RU" sz="1000" u="none" strike="noStrike" dirty="0">
                          <a:effectLst/>
                        </a:rPr>
                        <a:t>Ввод</a:t>
                      </a:r>
                      <a:endParaRPr lang="ru-RU" sz="1000" b="1"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90204">
                <a:tc vMerge="1">
                  <a:txBody>
                    <a:bodyPr/>
                    <a:lstStyle/>
                    <a:p>
                      <a:endParaRPr lang="ru-RU"/>
                    </a:p>
                  </a:txBody>
                  <a:tcP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МВА</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Км</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млн. руб.</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МВА</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Км</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a:t>
                      </a:r>
                      <a:endParaRPr lang="ru-RU" sz="900" b="0" i="0" u="none" strike="noStrike">
                        <a:solidFill>
                          <a:srgbClr val="000000"/>
                        </a:solidFill>
                        <a:effectLst/>
                        <a:latin typeface="Times New Roman" panose="02020603050405020304" pitchFamily="18" charset="0"/>
                      </a:endParaRPr>
                    </a:p>
                  </a:txBody>
                  <a:tcPr marL="9525" marR="9525" marT="9525" marB="0" anchor="ctr"/>
                </a:tc>
              </a:tr>
              <a:tr h="516429">
                <a:tc>
                  <a:txBody>
                    <a:bodyPr/>
                    <a:lstStyle/>
                    <a:p>
                      <a:pPr algn="ctr" fontAlgn="ctr"/>
                      <a:r>
                        <a:rPr lang="ru-RU" sz="1000" u="none" strike="noStrike">
                          <a:effectLst/>
                        </a:rPr>
                        <a:t>Итого по ПАО «МРСК Юга»</a:t>
                      </a:r>
                      <a:endParaRPr lang="ru-RU"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1 943</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1 235</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67.984</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176.277</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2 315</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119%</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1 994</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162%</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154.512</a:t>
                      </a:r>
                      <a:endParaRPr lang="ru-RU" sz="9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227%</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265.727</a:t>
                      </a:r>
                      <a:endParaRPr lang="ru-RU" sz="9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151%</a:t>
                      </a:r>
                      <a:endParaRPr lang="ru-RU" sz="900" b="1" i="0" u="none" strike="noStrike">
                        <a:solidFill>
                          <a:srgbClr val="000000"/>
                        </a:solidFill>
                        <a:effectLst/>
                        <a:latin typeface="Times New Roman" panose="02020603050405020304" pitchFamily="18" charset="0"/>
                      </a:endParaRPr>
                    </a:p>
                  </a:txBody>
                  <a:tcPr marL="9525" marR="9525" marT="9525" marB="0" anchor="ctr"/>
                </a:tc>
              </a:tr>
              <a:tr h="368877">
                <a:tc>
                  <a:txBody>
                    <a:bodyPr/>
                    <a:lstStyle/>
                    <a:p>
                      <a:pPr algn="ctr" fontAlgn="ctr"/>
                      <a:r>
                        <a:rPr lang="ru-RU" sz="1000" u="none" strike="noStrike">
                          <a:effectLst/>
                        </a:rPr>
                        <a:t>«Астраханьэнерго»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225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372</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10.145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56.228</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233</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104%</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396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10.046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99%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78.640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140%</a:t>
                      </a:r>
                      <a:endParaRPr lang="ru-RU" sz="900" b="0" i="0" u="none" strike="noStrike" dirty="0">
                        <a:solidFill>
                          <a:srgbClr val="000000"/>
                        </a:solidFill>
                        <a:effectLst/>
                        <a:latin typeface="Times New Roman" panose="02020603050405020304" pitchFamily="18" charset="0"/>
                      </a:endParaRPr>
                    </a:p>
                  </a:txBody>
                  <a:tcPr marL="9525" marR="9525" marT="9525" marB="0" anchor="ctr"/>
                </a:tc>
              </a:tr>
              <a:tr h="405765">
                <a:tc>
                  <a:txBody>
                    <a:bodyPr/>
                    <a:lstStyle/>
                    <a:p>
                      <a:pPr algn="ctr" fontAlgn="ctr"/>
                      <a:r>
                        <a:rPr lang="ru-RU" sz="1000" u="none" strike="noStrike">
                          <a:effectLst/>
                        </a:rPr>
                        <a:t>«Волгоградэнерго»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454</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641</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53.729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17.959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398</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88%</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611</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95%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50.929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95%</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14.597</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81%</a:t>
                      </a:r>
                      <a:endParaRPr lang="ru-RU" sz="900" b="0" i="0" u="none" strike="noStrike" dirty="0">
                        <a:solidFill>
                          <a:srgbClr val="000000"/>
                        </a:solidFill>
                        <a:effectLst/>
                        <a:latin typeface="Times New Roman" panose="02020603050405020304" pitchFamily="18" charset="0"/>
                      </a:endParaRPr>
                    </a:p>
                  </a:txBody>
                  <a:tcPr marL="9525" marR="9525" marT="9525" marB="0" anchor="ctr"/>
                </a:tc>
              </a:tr>
              <a:tr h="405765">
                <a:tc>
                  <a:txBody>
                    <a:bodyPr/>
                    <a:lstStyle/>
                    <a:p>
                      <a:pPr algn="ctr" fontAlgn="ctr"/>
                      <a:r>
                        <a:rPr lang="ru-RU" sz="1000" u="none" strike="noStrike">
                          <a:effectLst/>
                        </a:rPr>
                        <a:t>«Калмэнерго»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0.000</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0.000</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27</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23</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386%</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0.382</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20.520</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Times New Roman" panose="02020603050405020304" pitchFamily="18" charset="0"/>
                      </a:endParaRPr>
                    </a:p>
                  </a:txBody>
                  <a:tcPr marL="9525" marR="9525" marT="9525" marB="0" anchor="ctr"/>
                </a:tc>
              </a:tr>
              <a:tr h="368877">
                <a:tc>
                  <a:txBody>
                    <a:bodyPr/>
                    <a:lstStyle/>
                    <a:p>
                      <a:pPr algn="ctr" fontAlgn="ctr"/>
                      <a:r>
                        <a:rPr lang="ru-RU" sz="1000" u="none" strike="noStrike">
                          <a:effectLst/>
                        </a:rPr>
                        <a:t>«Ростовэнерго»</a:t>
                      </a:r>
                      <a:endParaRPr lang="ru-RU" sz="10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1 238</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215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4.110</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102.090</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1 649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133%</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965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449%</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a:effectLst/>
                        </a:rPr>
                        <a:t>93.155</a:t>
                      </a:r>
                      <a:endParaRPr lang="ru-RU" sz="9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2267%</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151.971</a:t>
                      </a:r>
                      <a:endParaRPr lang="ru-RU" sz="9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900" u="none" strike="noStrike" dirty="0">
                          <a:effectLst/>
                        </a:rPr>
                        <a:t>149%</a:t>
                      </a:r>
                      <a:endParaRPr lang="ru-RU" sz="9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4096731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26</a:t>
            </a:fld>
            <a:endParaRPr lang="en-US" dirty="0">
              <a:solidFill>
                <a:prstClr val="black">
                  <a:tint val="75000"/>
                </a:prstClr>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26</a:t>
            </a:r>
            <a:endParaRPr lang="ru-RU" altLang="ru-RU" sz="1400" dirty="0">
              <a:solidFill>
                <a:srgbClr val="002060"/>
              </a:solidFill>
              <a:latin typeface="Arial" panose="020B0604020202020204"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2810432940"/>
              </p:ext>
            </p:extLst>
          </p:nvPr>
        </p:nvGraphicFramePr>
        <p:xfrm>
          <a:off x="323528" y="634748"/>
          <a:ext cx="8586812" cy="5242524"/>
        </p:xfrm>
        <a:graphic>
          <a:graphicData uri="http://schemas.openxmlformats.org/presentationml/2006/ole">
            <mc:AlternateContent xmlns:mc="http://schemas.openxmlformats.org/markup-compatibility/2006">
              <mc:Choice xmlns:v="urn:schemas-microsoft-com:vml" Requires="v">
                <p:oleObj spid="_x0000_s6149" name="Лист" r:id="rId6" imgW="14030385" imgH="8267600" progId="Excel.Sheet.12">
                  <p:embed/>
                </p:oleObj>
              </mc:Choice>
              <mc:Fallback>
                <p:oleObj name="Лист" r:id="rId6" imgW="14030385" imgH="8267600" progId="Excel.Sheet.12">
                  <p:embed/>
                  <p:pic>
                    <p:nvPicPr>
                      <p:cNvPr id="0" name=""/>
                      <p:cNvPicPr/>
                      <p:nvPr/>
                    </p:nvPicPr>
                    <p:blipFill>
                      <a:blip r:embed="rId7"/>
                      <a:stretch>
                        <a:fillRect/>
                      </a:stretch>
                    </p:blipFill>
                    <p:spPr>
                      <a:xfrm>
                        <a:off x="323528" y="634748"/>
                        <a:ext cx="8586812" cy="5242524"/>
                      </a:xfrm>
                      <a:prstGeom prst="rect">
                        <a:avLst/>
                      </a:prstGeom>
                    </p:spPr>
                  </p:pic>
                </p:oleObj>
              </mc:Fallback>
            </mc:AlternateContent>
          </a:graphicData>
        </a:graphic>
      </p:graphicFrame>
    </p:spTree>
    <p:extLst>
      <p:ext uri="{BB962C8B-B14F-4D97-AF65-F5344CB8AC3E}">
        <p14:creationId xmlns:p14="http://schemas.microsoft.com/office/powerpoint/2010/main" val="14457535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27</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77385"/>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27</a:t>
            </a:r>
            <a:endParaRPr lang="ru-RU" altLang="ru-RU" sz="1400" dirty="0">
              <a:solidFill>
                <a:srgbClr val="002060"/>
              </a:solidFill>
              <a:latin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31471354"/>
              </p:ext>
            </p:extLst>
          </p:nvPr>
        </p:nvGraphicFramePr>
        <p:xfrm>
          <a:off x="251521" y="582372"/>
          <a:ext cx="8658818" cy="5644283"/>
        </p:xfrm>
        <a:graphic>
          <a:graphicData uri="http://schemas.openxmlformats.org/drawingml/2006/table">
            <a:tbl>
              <a:tblPr/>
              <a:tblGrid>
                <a:gridCol w="911351"/>
                <a:gridCol w="6224629"/>
                <a:gridCol w="746720"/>
                <a:gridCol w="776118"/>
              </a:tblGrid>
              <a:tr h="404864">
                <a:tc>
                  <a:txBody>
                    <a:bodyPr/>
                    <a:lstStyle/>
                    <a:p>
                      <a:pPr algn="ctr" fontAlgn="ctr"/>
                      <a:r>
                        <a:rPr lang="ru-RU" sz="800" b="0" i="0" u="none" strike="noStrike" dirty="0">
                          <a:solidFill>
                            <a:srgbClr val="000000"/>
                          </a:solidFill>
                          <a:effectLst/>
                          <a:latin typeface="Times New Roman" panose="02020603050405020304" pitchFamily="18" charset="0"/>
                        </a:rPr>
                        <a:t>Астраханьэнерго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Вынос  ЛЭП 10кВ  ТП 916-ТП 967 (ф.50 ПС Кири-Кили) из границ   земельного участка по ул. Энергетическая, 3, Ленинский р-н, г. Астрахань</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0.335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Астраханьэнерго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Вынос ВЛ- 0,4кВ от ТП 291 (ф 313 ПС  Трикотажная) из границ проведения работ по реконструкции административного здания по ул. Ангарская, 28 Ленинский район, </a:t>
                      </a:r>
                      <a:r>
                        <a:rPr lang="ru-RU" sz="800" b="0" i="0" u="none" strike="noStrike" dirty="0" err="1">
                          <a:solidFill>
                            <a:srgbClr val="000000"/>
                          </a:solidFill>
                          <a:effectLst/>
                          <a:latin typeface="Times New Roman" panose="02020603050405020304" pitchFamily="18" charset="0"/>
                        </a:rPr>
                        <a:t>г.Астрахань</a:t>
                      </a:r>
                      <a:endParaRPr lang="ru-RU" sz="800" b="0" i="0" u="none" strike="noStrike" dirty="0">
                        <a:solidFill>
                          <a:srgbClr val="000000"/>
                        </a:solidFill>
                        <a:effectLst/>
                        <a:latin typeface="Times New Roman" panose="02020603050405020304" pitchFamily="18" charset="0"/>
                      </a:endParaRP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0.335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Астраханьэнерго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ГКТП - 47, ВЛ 0,4 кВ ГКТП - 47, ВЛ 6 кВ ф. 23 ПС Ахтуба в г. Ахтубинск Астраханской области (ориентировочная протяженность ЛЭП - 1.13 км; трансформаторная мощность - 0.25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1.135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06401">
                <a:tc>
                  <a:txBody>
                    <a:bodyPr/>
                    <a:lstStyle/>
                    <a:p>
                      <a:pPr algn="ctr" fontAlgn="ctr"/>
                      <a:r>
                        <a:rPr lang="ru-RU" sz="800" b="0" i="0" u="none" strike="noStrike">
                          <a:solidFill>
                            <a:srgbClr val="000000"/>
                          </a:solidFill>
                          <a:effectLst/>
                          <a:latin typeface="Times New Roman" panose="02020603050405020304" pitchFamily="18" charset="0"/>
                        </a:rPr>
                        <a:t>Астраханьэнерго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КТП-441 ф.17 ПС Вольное, с заменой силового трансформатора ТМ-25/10/0,4.</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388988">
                <a:tc gridSpan="2">
                  <a:txBody>
                    <a:bodyPr/>
                    <a:lstStyle/>
                    <a:p>
                      <a:pPr algn="ctr" fontAlgn="ctr"/>
                      <a:r>
                        <a:rPr lang="ru-RU" sz="900" b="1" i="0" u="none" strike="noStrike">
                          <a:solidFill>
                            <a:srgbClr val="FFFFFF"/>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900" b="1" i="0" u="none" strike="noStrike">
                          <a:solidFill>
                            <a:srgbClr val="FFFFFF"/>
                          </a:solidFill>
                          <a:effectLst/>
                          <a:latin typeface="Times New Roman" panose="02020603050405020304" pitchFamily="18" charset="0"/>
                        </a:rPr>
                        <a:t>         50.929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900" b="1" i="0" u="none" strike="noStrike">
                          <a:solidFill>
                            <a:srgbClr val="FFFFFF"/>
                          </a:solidFill>
                          <a:effectLst/>
                          <a:latin typeface="Times New Roman" panose="02020603050405020304" pitchFamily="18" charset="0"/>
                        </a:rPr>
                        <a:t>          14.597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206401">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ПС 110/35/6 кВ "ТДН" с заменой трансформаторов Т-1 и Т-2 ПО "Правобережные электрические сети"</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50.000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0.910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801789">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Переустройство подходов ВЛ-110 кВ № 657 и № 658 к ПС 110/10 кВ «Новоаннинская» ПО «Урюпинские электрические сети» филиала ПАО «МРСК Юга»-«Волгоградэнерго» для создания технической возможности подключения проектируемой </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ПС 110/10 кВ «Каргилл Новоаннинский»</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0.222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0.575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03328">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ВЛ-10 кВ отпайкой от ВЛ-10 кВ №23 ПС 220/110/10 кВ «Сатаровская» для электроснабжения КТП 10/0,4 кВ и электрооборудования общежития, расположенных в Волгоградской области, Алексеевский район, х. Шарашенский, № 323, Алексеевский РЭС» (34-2-16-00250659) (ориентировочная протяженность ЛЭП - 0.6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0.426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Технологическое присоединение </a:t>
                      </a:r>
                      <a:r>
                        <a:rPr lang="ru-RU" sz="800" b="0" i="0" u="none" strike="noStrike" dirty="0" err="1">
                          <a:solidFill>
                            <a:srgbClr val="000000"/>
                          </a:solidFill>
                          <a:effectLst/>
                          <a:latin typeface="Times New Roman" panose="02020603050405020304" pitchFamily="18" charset="0"/>
                        </a:rPr>
                        <a:t>энергопринимающих</a:t>
                      </a:r>
                      <a:r>
                        <a:rPr lang="ru-RU" sz="800" b="0" i="0" u="none" strike="noStrike" dirty="0">
                          <a:solidFill>
                            <a:srgbClr val="000000"/>
                          </a:solidFill>
                          <a:effectLst/>
                          <a:latin typeface="Times New Roman" panose="02020603050405020304" pitchFamily="18" charset="0"/>
                        </a:rPr>
                        <a:t> устройств потребителей максимальной мощностью до 15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0.433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12.225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03328">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 кВ от ТП №2416/250 кВА по ВЛ-10 кВ №4 ПС 110/10 кВ "Глазуновская", расположенной в Волгоградской области, Кумылженский район, станица Глазуновская, Кумылженский РЭС (для технологического присоединения)" (34-2-14-00177781)</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0.239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-16/25 кВА по ВЛ-10 кВ №17 ПС 220/110/35/10 кВ «Палласовка», расположенного в Волгоградской области, Палласовского района, х. Новая Иванцовка, Палласовский РЭС</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04864">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-275/25 кВА по ВЛ-10 кВ №12 ПС 110/35/10 кВ «Эльтон», расположенного в Волгоградской области, Палласовского района, х. Приозерный, Палласовский РЭС</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668462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28</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907261" y="234803"/>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28</a:t>
            </a:r>
            <a:endParaRPr lang="ru-RU" altLang="ru-RU" sz="1400" dirty="0">
              <a:solidFill>
                <a:srgbClr val="002060"/>
              </a:solidFill>
              <a:latin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55138683"/>
              </p:ext>
            </p:extLst>
          </p:nvPr>
        </p:nvGraphicFramePr>
        <p:xfrm>
          <a:off x="251521" y="634743"/>
          <a:ext cx="8658818" cy="5591908"/>
        </p:xfrm>
        <a:graphic>
          <a:graphicData uri="http://schemas.openxmlformats.org/drawingml/2006/table">
            <a:tbl>
              <a:tblPr/>
              <a:tblGrid>
                <a:gridCol w="911351"/>
                <a:gridCol w="6224629"/>
                <a:gridCol w="746720"/>
                <a:gridCol w="776118"/>
              </a:tblGrid>
              <a:tr h="433415">
                <a:tc>
                  <a:txBody>
                    <a:bodyPr/>
                    <a:lstStyle/>
                    <a:p>
                      <a:pPr algn="ctr" fontAlgn="ctr"/>
                      <a:r>
                        <a:rPr lang="ru-RU" sz="800" b="0" i="0" u="none" strike="noStrike" dirty="0">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-447/25 кВА по ВЛ-10 кВ №14 ПС 110/35/10 кВ «Эльтон», расположенного в Волгоградской области, Палласовского района, х. Морозов, Палласовский РЭС</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ТП -240/63 кВА по ВЛ-10 кВ №10 ПС 110/35/10 кВ «Эльтон», расположенного в Волгоградской области, Палласовского района, х. Паничкин, Палласовский РЭС</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45875">
                <a:tc>
                  <a:txBody>
                    <a:bodyPr/>
                    <a:lstStyle/>
                    <a:p>
                      <a:pPr algn="ctr" fontAlgn="ctr"/>
                      <a:r>
                        <a:rPr lang="ru-RU" sz="800" b="0" i="0" u="none" strike="noStrike">
                          <a:solidFill>
                            <a:srgbClr val="000000"/>
                          </a:solidFill>
                          <a:effectLst/>
                          <a:latin typeface="Times New Roman" panose="02020603050405020304" pitchFamily="18" charset="0"/>
                        </a:rPr>
                        <a:t>Волгоградэнерго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«Реконструкция КТП-592/25 </a:t>
                      </a:r>
                      <a:r>
                        <a:rPr lang="ru-RU" sz="800" b="0" i="0" u="none" strike="noStrike" dirty="0" err="1">
                          <a:solidFill>
                            <a:srgbClr val="000000"/>
                          </a:solidFill>
                          <a:effectLst/>
                          <a:latin typeface="Times New Roman" panose="02020603050405020304" pitchFamily="18" charset="0"/>
                        </a:rPr>
                        <a:t>кВА</a:t>
                      </a:r>
                      <a:r>
                        <a:rPr lang="ru-RU" sz="800" b="0" i="0" u="none" strike="noStrike" dirty="0">
                          <a:solidFill>
                            <a:srgbClr val="000000"/>
                          </a:solidFill>
                          <a:effectLst/>
                          <a:latin typeface="Times New Roman" panose="02020603050405020304" pitchFamily="18" charset="0"/>
                        </a:rPr>
                        <a:t>  по  ВЛ-6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№2 ПС 110/35/6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«Ахтуба», расположенного в Волгоградской области, г. Волжский, п. </a:t>
                      </a:r>
                      <a:r>
                        <a:rPr lang="ru-RU" sz="800" b="0" i="0" u="none" strike="noStrike" dirty="0" err="1">
                          <a:solidFill>
                            <a:srgbClr val="000000"/>
                          </a:solidFill>
                          <a:effectLst/>
                          <a:latin typeface="Times New Roman" panose="02020603050405020304" pitchFamily="18" charset="0"/>
                        </a:rPr>
                        <a:t>Киляковка</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Среднеахтубинский</a:t>
                      </a:r>
                      <a:r>
                        <a:rPr lang="ru-RU" sz="800" b="0" i="0" u="none" strike="noStrike" dirty="0">
                          <a:solidFill>
                            <a:srgbClr val="000000"/>
                          </a:solidFill>
                          <a:effectLst/>
                          <a:latin typeface="Times New Roman" panose="02020603050405020304" pitchFamily="18" charset="0"/>
                        </a:rPr>
                        <a:t> РЭС (для технологического присоединения)» (34102-14-00169005-1,  34000000003984/11602-12-00092351-1,34102-14-00170679-2,34102-14-00167849-2,34102-14-00171623-2).</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16419">
                <a:tc gridSpan="2">
                  <a:txBody>
                    <a:bodyPr/>
                    <a:lstStyle/>
                    <a:p>
                      <a:pPr algn="ctr" fontAlgn="ctr"/>
                      <a:r>
                        <a:rPr lang="ru-RU" sz="900" b="1" i="0" u="none" strike="noStrike">
                          <a:solidFill>
                            <a:srgbClr val="FFFFFF"/>
                          </a:solidFill>
                          <a:effectLst/>
                          <a:latin typeface="Times New Roman" panose="02020603050405020304" pitchFamily="18" charset="0"/>
                        </a:rPr>
                        <a:t>КАЛМЭНЕРГО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900" b="1" i="0" u="none" strike="noStrike">
                          <a:solidFill>
                            <a:srgbClr val="FFFFFF"/>
                          </a:solidFill>
                          <a:effectLst/>
                          <a:latin typeface="Times New Roman" panose="02020603050405020304" pitchFamily="18" charset="0"/>
                        </a:rPr>
                        <a:t>           0.382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900" b="1" i="0" u="none" strike="noStrike">
                          <a:solidFill>
                            <a:srgbClr val="FFFFFF"/>
                          </a:solidFill>
                          <a:effectLst/>
                          <a:latin typeface="Times New Roman" panose="02020603050405020304" pitchFamily="18" charset="0"/>
                        </a:rPr>
                        <a:t>          20.520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Калмэнерго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1.420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Калмэнерго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0.132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16.433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Калмэнерго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распределительных сетей в п. Кетченеры с заменой провода ВЛ 0,4 кВ на СИП (ориентировочная протяженность ЛЭП - 16.093 км, трансформаторная мощность - 1.633 МВА)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2.667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16419">
                <a:tc gridSpan="2">
                  <a:txBody>
                    <a:bodyPr/>
                    <a:lstStyle/>
                    <a:p>
                      <a:pPr algn="ctr" fontAlgn="ctr"/>
                      <a:r>
                        <a:rPr lang="ru-RU" sz="900" b="1" i="0" u="none" strike="noStrike">
                          <a:solidFill>
                            <a:srgbClr val="FFFFFF"/>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hMerge="1">
                  <a:txBody>
                    <a:bodyPr/>
                    <a:lstStyle/>
                    <a:p>
                      <a:endParaRPr lang="ru-RU"/>
                    </a:p>
                  </a:txBody>
                  <a:tcPr/>
                </a:tc>
                <a:tc>
                  <a:txBody>
                    <a:bodyPr/>
                    <a:lstStyle/>
                    <a:p>
                      <a:pPr algn="ctr" fontAlgn="ctr"/>
                      <a:r>
                        <a:rPr lang="ru-RU" sz="900" b="1" i="0" u="none" strike="noStrike">
                          <a:solidFill>
                            <a:srgbClr val="FFFFFF"/>
                          </a:solidFill>
                          <a:effectLst/>
                          <a:latin typeface="Times New Roman" panose="02020603050405020304" pitchFamily="18" charset="0"/>
                        </a:rPr>
                        <a:t>         93.155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ru-RU" sz="900" b="1" i="0" u="none" strike="noStrike">
                          <a:solidFill>
                            <a:srgbClr val="FFFFFF"/>
                          </a:solidFill>
                          <a:effectLst/>
                          <a:latin typeface="Times New Roman" panose="02020603050405020304" pitchFamily="18" charset="0"/>
                        </a:rPr>
                        <a:t>       151.971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ПС 110/10 кВ АС10 с заменой трансформаторов на 2х40 МВА для обеспечения электроснабжения аэропорта "Южный", г. Ростов-на-Дону</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80.000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Установка двух линейных ячеек на ПС Р-26 и строительство КЛ-10 кВ для электроснабжения ООО "Зельгрос Иммобилиен" и ООО "ЮгТоргСервис"</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1.476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33415">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ЦРП-10 кВ и КЛ-10 кВ от ПС 110/10 кВ АС-10 до нового ЦРП для электроснабжения объектов инфраструктуры аэропорта Южный Хаб (ориентировочная протяженность ЛЭП - 9.83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56.094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45875">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Строительство 2 КЛ-10кВ от ПС 110/10кВ АС-10 для электроснабжения фабрики ООО "Марс" по производству кормов для домашних животных по адресу: РО, </a:t>
                      </a:r>
                      <a:r>
                        <a:rPr lang="ru-RU" sz="800" b="0" i="0" u="none" strike="noStrike" dirty="0" err="1">
                          <a:solidFill>
                            <a:srgbClr val="000000"/>
                          </a:solidFill>
                          <a:effectLst/>
                          <a:latin typeface="Times New Roman" panose="02020603050405020304" pitchFamily="18" charset="0"/>
                        </a:rPr>
                        <a:t>Аксайский</a:t>
                      </a:r>
                      <a:r>
                        <a:rPr lang="ru-RU" sz="800" b="0" i="0" u="none" strike="noStrike" dirty="0">
                          <a:solidFill>
                            <a:srgbClr val="000000"/>
                          </a:solidFill>
                          <a:effectLst/>
                          <a:latin typeface="Times New Roman" panose="02020603050405020304" pitchFamily="18" charset="0"/>
                        </a:rPr>
                        <a:t> район, в границах плана земель КСП им. Ленина, поле №134,28, </a:t>
                      </a:r>
                      <a:r>
                        <a:rPr lang="ru-RU" sz="800" b="0" i="0" u="none" strike="noStrike" dirty="0" err="1">
                          <a:solidFill>
                            <a:srgbClr val="000000"/>
                          </a:solidFill>
                          <a:effectLst/>
                          <a:latin typeface="Times New Roman" panose="02020603050405020304" pitchFamily="18" charset="0"/>
                        </a:rPr>
                        <a:t>кад</a:t>
                      </a:r>
                      <a:r>
                        <a:rPr lang="ru-RU" sz="800" b="0" i="0" u="none" strike="noStrike" dirty="0">
                          <a:solidFill>
                            <a:srgbClr val="000000"/>
                          </a:solidFill>
                          <a:effectLst/>
                          <a:latin typeface="Times New Roman" panose="02020603050405020304" pitchFamily="18" charset="0"/>
                        </a:rPr>
                        <a:t>. №61:02:0600002:1367</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1.820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808246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29</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5661025" y="260648"/>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29</a:t>
            </a:r>
            <a:endParaRPr lang="ru-RU" altLang="ru-RU" sz="1400" dirty="0">
              <a:solidFill>
                <a:srgbClr val="002060"/>
              </a:solidFill>
              <a:latin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933452427"/>
              </p:ext>
            </p:extLst>
          </p:nvPr>
        </p:nvGraphicFramePr>
        <p:xfrm>
          <a:off x="251521" y="582366"/>
          <a:ext cx="8658818" cy="5510929"/>
        </p:xfrm>
        <a:graphic>
          <a:graphicData uri="http://schemas.openxmlformats.org/drawingml/2006/table">
            <a:tbl>
              <a:tblPr/>
              <a:tblGrid>
                <a:gridCol w="911351"/>
                <a:gridCol w="6224629"/>
                <a:gridCol w="746720"/>
                <a:gridCol w="776118"/>
              </a:tblGrid>
              <a:tr h="441914">
                <a:tc>
                  <a:txBody>
                    <a:bodyPr/>
                    <a:lstStyle/>
                    <a:p>
                      <a:pPr algn="ctr" fontAlgn="ctr"/>
                      <a:r>
                        <a:rPr lang="ru-RU" sz="800" b="0" i="0" u="none" strike="noStrike" dirty="0">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ТП-10/0,4кВ и ВЛ-10кВ от ВЛ-10кВ №1408 для энергоснабжения объектов АО “Донэнерго”, расположенных по адресу: Ростовская область, Аксайский район, п. Рассвет</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0.079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5290">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линии 10 кВ от ТП-10/0,4 кВ Ника Моторс ПС Р-4 для электроснабжения ООО "Атлант-Юг"</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0.488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Строительство отпайки ВЛ-10кВ от ВЛ-10кВ №3 ПС "</a:t>
                      </a:r>
                      <a:r>
                        <a:rPr lang="ru-RU" sz="800" b="0" i="0" u="none" strike="noStrike" dirty="0" err="1">
                          <a:solidFill>
                            <a:srgbClr val="000000"/>
                          </a:solidFill>
                          <a:effectLst/>
                          <a:latin typeface="Times New Roman" panose="02020603050405020304" pitchFamily="18" charset="0"/>
                        </a:rPr>
                        <a:t>Носовская</a:t>
                      </a:r>
                      <a:r>
                        <a:rPr lang="ru-RU" sz="800" b="0" i="0" u="none" strike="noStrike" dirty="0">
                          <a:solidFill>
                            <a:srgbClr val="000000"/>
                          </a:solidFill>
                          <a:effectLst/>
                          <a:latin typeface="Times New Roman" panose="02020603050405020304" pitchFamily="18" charset="0"/>
                        </a:rPr>
                        <a:t>", строительство КТП-10/0,4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на границе земельного участка заявителя ( МБОУ </a:t>
                      </a:r>
                      <a:r>
                        <a:rPr lang="ru-RU" sz="800" b="0" i="0" u="none" strike="noStrike" dirty="0" err="1">
                          <a:solidFill>
                            <a:srgbClr val="000000"/>
                          </a:solidFill>
                          <a:effectLst/>
                          <a:latin typeface="Times New Roman" panose="02020603050405020304" pitchFamily="18" charset="0"/>
                        </a:rPr>
                        <a:t>Носовская</a:t>
                      </a:r>
                      <a:r>
                        <a:rPr lang="ru-RU" sz="800" b="0" i="0" u="none" strike="noStrike" dirty="0">
                          <a:solidFill>
                            <a:srgbClr val="000000"/>
                          </a:solidFill>
                          <a:effectLst/>
                          <a:latin typeface="Times New Roman" panose="02020603050405020304" pitchFamily="18" charset="0"/>
                        </a:rPr>
                        <a:t> СОШ) </a:t>
                      </a:r>
                      <a:r>
                        <a:rPr lang="ru-RU" sz="800" b="0" i="0" u="none" strike="noStrike" dirty="0" err="1">
                          <a:solidFill>
                            <a:srgbClr val="000000"/>
                          </a:solidFill>
                          <a:effectLst/>
                          <a:latin typeface="Times New Roman" panose="02020603050405020304" pitchFamily="18" charset="0"/>
                        </a:rPr>
                        <a:t>РО,Неклиновский</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рэс</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с.Носово,ул</a:t>
                      </a:r>
                      <a:r>
                        <a:rPr lang="ru-RU" sz="800" b="0" i="0" u="none" strike="noStrike" dirty="0">
                          <a:solidFill>
                            <a:srgbClr val="000000"/>
                          </a:solidFill>
                          <a:effectLst/>
                          <a:latin typeface="Times New Roman" panose="02020603050405020304" pitchFamily="18" charset="0"/>
                        </a:rPr>
                        <a:t>. Мира 39</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0.064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ВЛ-10кВ от линейного ответвления на ТП-10/0,4кВ №1/54 по ВЛ-10кВ №1 ПС «Чалтырь» до границ земельного участка заявителя. (ООО «Компания И.С.Т.»</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0.580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58539">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КЛ-6кВ от ЗРУ 6кВ РП-8 ПС 110/35/6 Т-1 до границы земельного участка заявителя,установка ячейки в ЗРУ 6кВ РП-8 ПС 110/35/6 Т-1(ФГКУ "Пограничное управление ФСБ РФ по РО) (ориентировочная протяженность ЛЭП - 1.1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0.958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8751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2 КЛ-10 кВ от проектируемой ЦРП-10 кВ ПС 110/10 кВ АС-10 кВ для электроснабжения энергопринимающих устройств заявителя: "Строительство системы водоснабжения аэропортового комплекса "Южный" и прилигающих населенных пунктов" этап 1.1 "Строительство сооружений питьевой воды аэропортового комплекса "Южный"   по адресу: Ростовсккая область, Аксайский район, кад. Номер 61:02:0600002:846</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0.820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658539">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Строительство КЛ 10 кВ от проектируемой ЦРП 10 кВ ПС 110/10 кВ АС-10 для электроснабжения энергопринимающих устройств заявителя: «Строительство системы водоотведения аэропортового комплекса «Южный» и прилигающих населенных пунктов, по адресу: Ростовская область, Аксайский район, кад. Номер 61:02:0600002:846</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3.433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2.336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7.575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4.116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54.960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электрических сетей 0,4 кВ в х. Красное Знамя Веселовского района (ориентировочная протяженность ЛЭП - 7.38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0.800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7.377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41914">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ВЛ-10 кВ (провод АС) №2 ПС Сеятель п. Сеятель Сальского района Ростовской области (ориентировочная протяженность ЛЭП - 1.8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1.800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24291661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3</a:t>
            </a:r>
          </a:p>
        </p:txBody>
      </p:sp>
      <p:graphicFrame>
        <p:nvGraphicFramePr>
          <p:cNvPr id="10" name="Таблица 9"/>
          <p:cNvGraphicFramePr>
            <a:graphicFrameLocks noGrp="1"/>
          </p:cNvGraphicFramePr>
          <p:nvPr>
            <p:extLst>
              <p:ext uri="{D42A27DB-BD31-4B8C-83A1-F6EECF244321}">
                <p14:modId xmlns:p14="http://schemas.microsoft.com/office/powerpoint/2010/main" val="663284271"/>
              </p:ext>
            </p:extLst>
          </p:nvPr>
        </p:nvGraphicFramePr>
        <p:xfrm>
          <a:off x="629491" y="980728"/>
          <a:ext cx="8061325" cy="4679950"/>
        </p:xfrm>
        <a:graphic>
          <a:graphicData uri="http://schemas.openxmlformats.org/drawingml/2006/table">
            <a:tbl>
              <a:tblPr/>
              <a:tblGrid>
                <a:gridCol w="812988">
                  <a:extLst>
                    <a:ext uri="{9D8B030D-6E8A-4147-A177-3AD203B41FA5}">
                      <a16:colId xmlns="" xmlns:a16="http://schemas.microsoft.com/office/drawing/2014/main" val="20000"/>
                    </a:ext>
                  </a:extLst>
                </a:gridCol>
                <a:gridCol w="7248337">
                  <a:extLst>
                    <a:ext uri="{9D8B030D-6E8A-4147-A177-3AD203B41FA5}">
                      <a16:colId xmlns="" xmlns:a16="http://schemas.microsoft.com/office/drawing/2014/main" val="20001"/>
                    </a:ext>
                  </a:extLst>
                </a:gridCol>
              </a:tblGrid>
              <a:tr h="819074">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20.01.2017</a:t>
                      </a:r>
                      <a:r>
                        <a:rPr lang="ru-RU" sz="1000" b="1" dirty="0" smtClean="0">
                          <a:effectLst/>
                        </a:rPr>
                        <a:t/>
                      </a:r>
                      <a:br>
                        <a:rPr lang="ru-RU" sz="1000" b="1" dirty="0" smtClean="0">
                          <a:effectLst/>
                        </a:rPr>
                      </a:b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ПАО «МРСК Юга» – гарантирующий поставщик электроэнергии в Элисте </a:t>
                      </a:r>
                    </a:p>
                    <a:p>
                      <a:pPr algn="just"/>
                      <a:r>
                        <a:rPr lang="ru-RU" sz="900" b="1" dirty="0" smtClean="0">
                          <a:effectLst/>
                        </a:rPr>
                        <a:t>Как сообщалось ранее, в соответствии с приказом Минэнерго России от 23.12.2016 года № 1400 с 1 января гарантирующим поставщиком электроэнергии на территории города Элисты, за исключением зоны деятельности АО «</a:t>
                      </a:r>
                      <a:r>
                        <a:rPr lang="ru-RU" sz="900" b="1" dirty="0" err="1" smtClean="0">
                          <a:effectLst/>
                        </a:rPr>
                        <a:t>Калмэнергосбыт</a:t>
                      </a:r>
                      <a:r>
                        <a:rPr lang="ru-RU" sz="900" b="1" dirty="0" smtClean="0">
                          <a:effectLst/>
                        </a:rPr>
                        <a:t>», является ПАО «МРСК Юга» (входит в группу компаний «Россети»).</a:t>
                      </a:r>
                    </a:p>
                    <a:p>
                      <a:pPr algn="just"/>
                      <a:endParaRPr lang="ru-RU" sz="900" b="1" dirty="0" smtClean="0">
                        <a:effectLst/>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1132832">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13.02.2017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МРСК Юга завершила второй этап реконструкции подстанции «ТДН», питающей стадион «Волгоград-Арена» для ЧМ-2018 </a:t>
                      </a:r>
                    </a:p>
                    <a:p>
                      <a:pPr algn="just"/>
                      <a:r>
                        <a:rPr lang="ru-RU" sz="900" b="1" dirty="0" smtClean="0">
                          <a:effectLst/>
                        </a:rPr>
                        <a:t>В волгоградском филиале ПАО «МРСК Юга» (входит в группу компаний «Россети») введен в работу второй этап реконструкции ПС «ТДН», а это значит, что работы по модернизации электроподстанции выходят на финишную прямую. Этот </a:t>
                      </a:r>
                      <a:r>
                        <a:rPr lang="ru-RU" sz="900" b="1" dirty="0" err="1" smtClean="0">
                          <a:effectLst/>
                        </a:rPr>
                        <a:t>энергообъект</a:t>
                      </a:r>
                      <a:r>
                        <a:rPr lang="ru-RU" sz="900" b="1" dirty="0" smtClean="0">
                          <a:effectLst/>
                        </a:rPr>
                        <a:t> предназначен для электроснабжения главной волгоградской площадки чемпионата мира по футболу 2018 года – стадиона «Волгоград Арена» вместимостью 45 тыс. зрительских мест, и прилегающей инфраструктуры</a:t>
                      </a:r>
                    </a:p>
                    <a:p>
                      <a:pPr algn="just"/>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819074">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05.04.2017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l"/>
                      <a:r>
                        <a:rPr lang="ru-RU" sz="1000" b="1" u="sng" dirty="0" smtClean="0">
                          <a:solidFill>
                            <a:schemeClr val="accent1">
                              <a:lumMod val="50000"/>
                            </a:schemeClr>
                          </a:solidFill>
                          <a:effectLst/>
                        </a:rPr>
                        <a:t>Два подразделения МРСК Юга признаны лучшими в Группе компаний «Россети» </a:t>
                      </a:r>
                    </a:p>
                    <a:p>
                      <a:pPr algn="just"/>
                      <a:r>
                        <a:rPr lang="ru-RU" sz="900" b="1" dirty="0" smtClean="0">
                          <a:effectLst/>
                        </a:rPr>
                        <a:t>Два подразделения ПАО «МРСК Юга» (входит в группу компаний «Россети») - Департамент корпоративного управления и взаимодействия с акционерами и Отдел антикоррупционных </a:t>
                      </a:r>
                      <a:r>
                        <a:rPr lang="ru-RU" sz="900" b="1" dirty="0" err="1" smtClean="0">
                          <a:effectLst/>
                        </a:rPr>
                        <a:t>комплаенс</a:t>
                      </a:r>
                      <a:r>
                        <a:rPr lang="ru-RU" sz="900" b="1" dirty="0" smtClean="0">
                          <a:effectLst/>
                        </a:rPr>
                        <a:t> процедур (АКП) Департамента безопасности признаны лучшими в конкурсе структурных подразделений Группы компаний «Россети» по итогам 2016 года</a:t>
                      </a:r>
                    </a:p>
                    <a:p>
                      <a:pPr algn="l"/>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95448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15.05.2017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l"/>
                      <a:r>
                        <a:rPr lang="ru-RU" sz="1000" b="1" u="sng" dirty="0" smtClean="0">
                          <a:solidFill>
                            <a:schemeClr val="accent1">
                              <a:lumMod val="50000"/>
                            </a:schemeClr>
                          </a:solidFill>
                          <a:effectLst/>
                        </a:rPr>
                        <a:t>МРСК Юга и ЮРГПУ (НПИ) им. Платова договорились о создании базовой кафедры подготовки «инженеров будущего» </a:t>
                      </a:r>
                    </a:p>
                    <a:p>
                      <a:pPr algn="just"/>
                      <a:r>
                        <a:rPr lang="ru-RU" sz="900" b="1" dirty="0" smtClean="0">
                          <a:effectLst/>
                        </a:rPr>
                        <a:t>Руководство ПАО «МРСК Юга» (входит в группу компаний «Россети») и Южно-Российского Государственного политехнического университета (НПИ) им. Платова договорились о создании базовой кафедры подготовки рабочих кадров для предприятия. Такое решение стало главным итогом Круглого стола «Опережающая подготовка инженерных кадров для энергетики Юга России». </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95448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rPr>
                        <a:t>24.05.2017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dirty="0" smtClean="0">
                          <a:solidFill>
                            <a:schemeClr val="accent1">
                              <a:lumMod val="50000"/>
                            </a:schemeClr>
                          </a:solidFill>
                          <a:effectLst/>
                        </a:rPr>
                        <a:t>Глава «Россети» Олег Бударгин и губернатор Астраханской области Александр </a:t>
                      </a:r>
                      <a:r>
                        <a:rPr lang="ru-RU" sz="1000" b="1" u="sng" dirty="0" err="1" smtClean="0">
                          <a:solidFill>
                            <a:schemeClr val="accent1">
                              <a:lumMod val="50000"/>
                            </a:schemeClr>
                          </a:solidFill>
                          <a:effectLst/>
                        </a:rPr>
                        <a:t>Жилкин</a:t>
                      </a:r>
                      <a:r>
                        <a:rPr lang="ru-RU" sz="1000" b="1" u="sng" dirty="0" smtClean="0">
                          <a:solidFill>
                            <a:schemeClr val="accent1">
                              <a:lumMod val="50000"/>
                            </a:schemeClr>
                          </a:solidFill>
                          <a:effectLst/>
                        </a:rPr>
                        <a:t> подписали соглашение о сотрудничестве </a:t>
                      </a:r>
                    </a:p>
                    <a:p>
                      <a:pPr algn="just"/>
                      <a:r>
                        <a:rPr lang="ru-RU" sz="900" b="1" dirty="0" smtClean="0">
                          <a:effectLst/>
                        </a:rPr>
                        <a:t>Генеральный директор компании «Россети» Олег Бударгин в ходе рабочей поездки в Астрахань провел встречу с губернатором Астраханской области Александром </a:t>
                      </a:r>
                      <a:r>
                        <a:rPr lang="ru-RU" sz="900" b="1" dirty="0" err="1" smtClean="0">
                          <a:effectLst/>
                        </a:rPr>
                        <a:t>Жилкиным</a:t>
                      </a:r>
                      <a:r>
                        <a:rPr lang="ru-RU" sz="900" b="1" dirty="0" smtClean="0">
                          <a:effectLst/>
                        </a:rPr>
                        <a:t>, на которой были подведены итоги исполнения заключенного ранее соглашения, отмечено, что все его пункты выполнены, и подписано новое пятилетнее соглашение о сотрудничестве в сфере развития энергетического комплекса региона.</a:t>
                      </a: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561936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35455716"/>
              </p:ext>
            </p:extLst>
          </p:nvPr>
        </p:nvGraphicFramePr>
        <p:xfrm>
          <a:off x="179512" y="634748"/>
          <a:ext cx="8730827" cy="5458554"/>
        </p:xfrm>
        <a:graphic>
          <a:graphicData uri="http://schemas.openxmlformats.org/drawingml/2006/table">
            <a:tbl>
              <a:tblPr/>
              <a:tblGrid>
                <a:gridCol w="918930"/>
                <a:gridCol w="6276394"/>
                <a:gridCol w="752930"/>
                <a:gridCol w="782573"/>
              </a:tblGrid>
              <a:tr h="450463">
                <a:tc>
                  <a:txBody>
                    <a:bodyPr/>
                    <a:lstStyle/>
                    <a:p>
                      <a:pPr algn="ctr" fontAlgn="ctr"/>
                      <a:r>
                        <a:rPr lang="ru-RU" sz="800" b="0" i="0" u="none" strike="noStrike" dirty="0">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объектов электросетевого комплекса в целях реализации проекта по титулу "ВЛ 500 кВ Ростовская АЭС Тихорецкая №2 с расширением ПС 500 кВ</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0.922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504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Реконструкция ВЛ 0,4кВ от КТП №48,6,32,54,19,3,9,36,14,51 сл.Большекрепинская  Родионово-Несветайского  района Ростовской области 2 ПК (ориентировочная протяженность ЛЭП - 13.84 км)</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0.830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13.525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6/0.4 кВ № 282 КЛ 6 кВ №11 ПС 110/6 кВ Т-5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504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Техническое перевооружение ТП 6/0,4 кВ №189 по КЛ 6 кВ №52 РП 6 кВ №6 по КЛ 6 кВ №1374 ПС 110/6 кВ «Т-21» с заменой трансформатора</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504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подстанции комплектной трансформаторной на КТП 10/0,4 кВ № 27  315 кВА   ВЛ № 1701 с. Круглое,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ЗТП №126 ВЛ10кВ №203 ст. Кагальницкая,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ЗТП-28 400кВА  ВЛ-313 ст. Кировская,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0.630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504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Замена трансформатора на КТП 10/0,4 </a:t>
                      </a:r>
                      <a:r>
                        <a:rPr lang="ru-RU" sz="800" b="0" i="0" u="none" strike="noStrike" dirty="0" err="1">
                          <a:solidFill>
                            <a:srgbClr val="000000"/>
                          </a:solidFill>
                          <a:effectLst/>
                          <a:latin typeface="Times New Roman" panose="02020603050405020304" pitchFamily="18" charset="0"/>
                        </a:rPr>
                        <a:t>кВ</a:t>
                      </a:r>
                      <a:r>
                        <a:rPr lang="ru-RU" sz="800" b="0" i="0" u="none" strike="noStrike" dirty="0">
                          <a:solidFill>
                            <a:srgbClr val="000000"/>
                          </a:solidFill>
                          <a:effectLst/>
                          <a:latin typeface="Times New Roman" panose="02020603050405020304" pitchFamily="18" charset="0"/>
                        </a:rPr>
                        <a:t> № 63 250 </a:t>
                      </a:r>
                      <a:r>
                        <a:rPr lang="ru-RU" sz="800" b="0" i="0" u="none" strike="noStrike" dirty="0" err="1">
                          <a:solidFill>
                            <a:srgbClr val="000000"/>
                          </a:solidFill>
                          <a:effectLst/>
                          <a:latin typeface="Times New Roman" panose="02020603050405020304" pitchFamily="18" charset="0"/>
                        </a:rPr>
                        <a:t>кВА</a:t>
                      </a:r>
                      <a:r>
                        <a:rPr lang="ru-RU" sz="800" b="0" i="0" u="none" strike="noStrike" dirty="0">
                          <a:solidFill>
                            <a:srgbClr val="000000"/>
                          </a:solidFill>
                          <a:effectLst/>
                          <a:latin typeface="Times New Roman" panose="02020603050405020304" pitchFamily="18" charset="0"/>
                        </a:rPr>
                        <a:t> ВЛ № 1102 х. </a:t>
                      </a:r>
                      <a:r>
                        <a:rPr lang="ru-RU" sz="800" b="0" i="0" u="none" strike="noStrike" dirty="0" err="1">
                          <a:solidFill>
                            <a:srgbClr val="000000"/>
                          </a:solidFill>
                          <a:effectLst/>
                          <a:latin typeface="Times New Roman" panose="02020603050405020304" pitchFamily="18" charset="0"/>
                        </a:rPr>
                        <a:t>Косынковка</a:t>
                      </a:r>
                      <a:r>
                        <a:rPr lang="ru-RU" sz="800" b="0" i="0" u="none" strike="noStrike" dirty="0">
                          <a:solidFill>
                            <a:srgbClr val="000000"/>
                          </a:solidFill>
                          <a:effectLst/>
                          <a:latin typeface="Times New Roman" panose="02020603050405020304" pitchFamily="18" charset="0"/>
                        </a:rPr>
                        <a:t>,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450463">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100кВА №202 по ВЛ-10 кВ №319, п. Мокрый Батай,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 ВЛ 10кВ №1708 п.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dirty="0">
                          <a:solidFill>
                            <a:srgbClr val="000000"/>
                          </a:solidFill>
                          <a:effectLst/>
                          <a:latin typeface="Times New Roman" panose="02020603050405020304" pitchFamily="18" charset="0"/>
                        </a:rPr>
                        <a:t>Замена трансформатора на КТП №39 ВЛ10кВ №1706 х. </a:t>
                      </a:r>
                      <a:r>
                        <a:rPr lang="ru-RU" sz="800" b="0" i="0" u="none" strike="noStrike" dirty="0" err="1">
                          <a:solidFill>
                            <a:srgbClr val="000000"/>
                          </a:solidFill>
                          <a:effectLst/>
                          <a:latin typeface="Times New Roman" panose="02020603050405020304" pitchFamily="18" charset="0"/>
                        </a:rPr>
                        <a:t>Краснюков</a:t>
                      </a:r>
                      <a:r>
                        <a:rPr lang="ru-RU" sz="800" b="0" i="0" u="none" strike="noStrike" dirty="0">
                          <a:solidFill>
                            <a:srgbClr val="000000"/>
                          </a:solidFill>
                          <a:effectLst/>
                          <a:latin typeface="Times New Roman" panose="02020603050405020304" pitchFamily="18" charset="0"/>
                        </a:rPr>
                        <a:t>,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№68 ВЛ10кВ №716 с. Новобатайск, Кагальницкий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транформатора на КТП №15 ВЛ10кВ №501 х. Гуляй-Борисовка, Зерноградский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0.063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88  100 кВА   ВЛ № 3127 с. Займо-Обрыв,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228  400кВА   ВЛ № 106Н п.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0.400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10/0,4 кВ № 124 ВЛ 10 кВ № 3016 160 кВА с. Кугей,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№122 ВЛ 10кВ №1101 Овощной, Азовский район, Ростовская обл.</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0.250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r h="229648">
                <a:tc>
                  <a:txBody>
                    <a:bodyPr/>
                    <a:lstStyle/>
                    <a:p>
                      <a:pPr algn="ctr" fontAlgn="ctr"/>
                      <a:r>
                        <a:rPr lang="ru-RU" sz="800" b="0" i="0" u="none" strike="noStrike">
                          <a:solidFill>
                            <a:srgbClr val="000000"/>
                          </a:solidFill>
                          <a:effectLst/>
                          <a:latin typeface="Times New Roman" panose="02020603050405020304" pitchFamily="18" charset="0"/>
                        </a:rPr>
                        <a:t>Ростовэнерго</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l" fontAlgn="t"/>
                      <a:r>
                        <a:rPr lang="ru-RU" sz="800" b="0" i="0" u="none" strike="noStrike">
                          <a:solidFill>
                            <a:srgbClr val="000000"/>
                          </a:solidFill>
                          <a:effectLst/>
                          <a:latin typeface="Times New Roman" panose="02020603050405020304" pitchFamily="18" charset="0"/>
                        </a:rPr>
                        <a:t>Замена трансформатора на КТП №13 ВЛ10кВ №101 ст. Хомутовская, Кагальницкий район, Ростовская обл. </a:t>
                      </a:r>
                    </a:p>
                  </a:txBody>
                  <a:tcPr marL="144661" marR="5358" marT="535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a:solidFill>
                            <a:srgbClr val="000000"/>
                          </a:solidFill>
                          <a:effectLst/>
                          <a:latin typeface="Times New Roman" panose="02020603050405020304" pitchFamily="18" charset="0"/>
                        </a:rPr>
                        <a:t>            0.160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c>
                  <a:txBody>
                    <a:bodyPr/>
                    <a:lstStyle/>
                    <a:p>
                      <a:pPr algn="ctr" fontAlgn="ctr"/>
                      <a:r>
                        <a:rPr lang="ru-RU" sz="800" b="0" i="0" u="none" strike="noStrike" dirty="0">
                          <a:solidFill>
                            <a:srgbClr val="000000"/>
                          </a:solidFill>
                          <a:effectLst/>
                          <a:latin typeface="Times New Roman" panose="02020603050405020304" pitchFamily="18" charset="0"/>
                        </a:rPr>
                        <a:t>                  -     </a:t>
                      </a:r>
                    </a:p>
                  </a:txBody>
                  <a:tcPr marL="5358" marR="5358" marT="53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EEF3"/>
                    </a:solidFill>
                  </a:tcPr>
                </a:tc>
              </a:tr>
            </a:tbl>
          </a:graphicData>
        </a:graphic>
      </p:graphicFrame>
      <p:sp>
        <p:nvSpPr>
          <p:cNvPr id="4" name="Text Box 15"/>
          <p:cNvSpPr txBox="1">
            <a:spLocks noChangeArrowheads="1"/>
          </p:cNvSpPr>
          <p:nvPr/>
        </p:nvSpPr>
        <p:spPr bwMode="auto">
          <a:xfrm>
            <a:off x="5907261" y="223027"/>
            <a:ext cx="31686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РЕАЛИЗОВАННЫЕ ПРОЕКТЫ</a:t>
            </a:r>
            <a:endParaRPr lang="ru-RU" altLang="ru-RU" sz="16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461990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31</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7092950" y="554038"/>
            <a:ext cx="1511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КОНТАКТЫ</a:t>
            </a:r>
          </a:p>
        </p:txBody>
      </p:sp>
      <p:sp>
        <p:nvSpPr>
          <p:cNvPr id="7" name="Rectangle 4"/>
          <p:cNvSpPr>
            <a:spLocks noChangeArrowheads="1"/>
          </p:cNvSpPr>
          <p:nvPr/>
        </p:nvSpPr>
        <p:spPr bwMode="auto">
          <a:xfrm>
            <a:off x="1042988" y="1968500"/>
            <a:ext cx="7127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100"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ru-RU" altLang="ru-RU" sz="1800" i="1" dirty="0" smtClean="0">
                <a:solidFill>
                  <a:srgbClr val="002060"/>
                </a:solidFill>
                <a:ea typeface="Arial Unicode MS" pitchFamily="34" charset="-128"/>
                <a:cs typeface="Arial Unicode MS" pitchFamily="34" charset="-128"/>
              </a:rPr>
              <a:t>Департамент корпоративного управления и взаимодействия с акционерами  </a:t>
            </a:r>
          </a:p>
          <a:p>
            <a:pPr algn="ctr" eaLnBrk="1" hangingPunct="1">
              <a:spcBef>
                <a:spcPct val="0"/>
              </a:spcBef>
              <a:buFontTx/>
              <a:buNone/>
              <a:defRPr/>
            </a:pPr>
            <a:r>
              <a:rPr lang="ru-RU" altLang="ru-RU" sz="1800" i="1" dirty="0">
                <a:solidFill>
                  <a:srgbClr val="002060"/>
                </a:solidFill>
                <a:ea typeface="Arial Unicode MS" pitchFamily="34" charset="-128"/>
                <a:cs typeface="Arial Unicode MS" pitchFamily="34" charset="-128"/>
              </a:rPr>
              <a:t>П</a:t>
            </a:r>
            <a:r>
              <a:rPr lang="ru-RU" altLang="ru-RU" sz="1800" i="1" dirty="0" smtClean="0">
                <a:solidFill>
                  <a:srgbClr val="002060"/>
                </a:solidFill>
                <a:ea typeface="Arial Unicode MS" pitchFamily="34" charset="-128"/>
                <a:cs typeface="Arial Unicode MS" pitchFamily="34" charset="-128"/>
              </a:rPr>
              <a:t>АО «МРСК Юга»</a:t>
            </a:r>
          </a:p>
          <a:p>
            <a:pPr algn="ctr" eaLnBrk="1" hangingPunct="1">
              <a:spcBef>
                <a:spcPct val="0"/>
              </a:spcBef>
              <a:buFontTx/>
              <a:buNone/>
              <a:defRPr/>
            </a:pPr>
            <a:endParaRPr lang="ru-RU" altLang="ru-RU" sz="1800" i="1" dirty="0" smtClean="0">
              <a:solidFill>
                <a:srgbClr val="002060"/>
              </a:solidFill>
            </a:endParaRPr>
          </a:p>
          <a:p>
            <a:pPr algn="ctr" eaLnBrk="1" hangingPunct="1">
              <a:spcBef>
                <a:spcPct val="0"/>
              </a:spcBef>
              <a:buFontTx/>
              <a:buNone/>
              <a:defRPr/>
            </a:pPr>
            <a:r>
              <a:rPr lang="ru-RU" altLang="ru-RU" sz="1800" dirty="0" smtClean="0">
                <a:solidFill>
                  <a:srgbClr val="002060"/>
                </a:solidFill>
              </a:rPr>
              <a:t>Казак Н.В. 8 (863) 307-09-14,</a:t>
            </a:r>
            <a:r>
              <a:rPr lang="en-US" altLang="ru-RU" sz="1800" dirty="0" smtClean="0">
                <a:solidFill>
                  <a:schemeClr val="accent1">
                    <a:lumMod val="50000"/>
                  </a:schemeClr>
                </a:solidFill>
              </a:rPr>
              <a:t> </a:t>
            </a:r>
            <a:r>
              <a:rPr lang="en-US" altLang="ru-RU" sz="1800" u="sng" dirty="0" smtClean="0">
                <a:solidFill>
                  <a:schemeClr val="accent1">
                    <a:lumMod val="50000"/>
                  </a:schemeClr>
                </a:solidFill>
              </a:rPr>
              <a:t>kazaknv@mrsk-yuga.ru</a:t>
            </a:r>
            <a:r>
              <a:rPr lang="ru-RU" altLang="ru-RU" sz="1800" dirty="0" smtClean="0">
                <a:solidFill>
                  <a:srgbClr val="002060"/>
                </a:solidFill>
              </a:rPr>
              <a:t> </a:t>
            </a:r>
            <a:r>
              <a:rPr lang="ru-RU" altLang="ru-RU" sz="1800" dirty="0" smtClean="0">
                <a:solidFill>
                  <a:srgbClr val="FF0000"/>
                </a:solidFill>
                <a:latin typeface="Times New Roman" pitchFamily="18" charset="0"/>
                <a:ea typeface="Arial Unicode MS" pitchFamily="34" charset="-128"/>
                <a:cs typeface="Arial Unicode MS" pitchFamily="34" charset="-128"/>
              </a:rPr>
              <a:t> </a:t>
            </a:r>
            <a:r>
              <a:rPr lang="ru-RU" altLang="ru-RU" sz="1800" dirty="0" smtClean="0">
                <a:solidFill>
                  <a:srgbClr val="FF0000"/>
                </a:solidFill>
                <a:latin typeface="Arial Unicode MS" pitchFamily="34" charset="-128"/>
                <a:ea typeface="Arial Unicode MS" pitchFamily="34" charset="-128"/>
                <a:cs typeface="Arial Unicode MS" pitchFamily="34" charset="-128"/>
              </a:rPr>
              <a:t> </a:t>
            </a:r>
          </a:p>
        </p:txBody>
      </p:sp>
      <p:sp>
        <p:nvSpPr>
          <p:cNvPr id="8" name="Номер слайда 1"/>
          <p:cNvSpPr txBox="1">
            <a:spLocks/>
          </p:cNvSpPr>
          <p:nvPr/>
        </p:nvSpPr>
        <p:spPr bwMode="auto">
          <a:xfrm>
            <a:off x="4631745" y="6433703"/>
            <a:ext cx="44431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3</a:t>
            </a:r>
            <a:r>
              <a:rPr lang="ru-RU" altLang="ru-RU" sz="1400" dirty="0" smtClean="0">
                <a:solidFill>
                  <a:srgbClr val="002060"/>
                </a:solidFill>
                <a:latin typeface="Arial" panose="020B0604020202020204" pitchFamily="34" charset="0"/>
              </a:rPr>
              <a:t>0</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722687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4</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4</a:t>
            </a:r>
            <a:endParaRPr lang="ru-RU" altLang="ru-RU" sz="1400" dirty="0">
              <a:solidFill>
                <a:srgbClr val="002060"/>
              </a:solidFill>
              <a:latin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137052456"/>
              </p:ext>
            </p:extLst>
          </p:nvPr>
        </p:nvGraphicFramePr>
        <p:xfrm>
          <a:off x="604734" y="887971"/>
          <a:ext cx="8061325" cy="4718898"/>
        </p:xfrm>
        <a:graphic>
          <a:graphicData uri="http://schemas.openxmlformats.org/drawingml/2006/table">
            <a:tbl>
              <a:tblPr/>
              <a:tblGrid>
                <a:gridCol w="812988">
                  <a:extLst>
                    <a:ext uri="{9D8B030D-6E8A-4147-A177-3AD203B41FA5}">
                      <a16:colId xmlns="" xmlns:a16="http://schemas.microsoft.com/office/drawing/2014/main" val="20000"/>
                    </a:ext>
                  </a:extLst>
                </a:gridCol>
                <a:gridCol w="7248337">
                  <a:extLst>
                    <a:ext uri="{9D8B030D-6E8A-4147-A177-3AD203B41FA5}">
                      <a16:colId xmlns="" xmlns:a16="http://schemas.microsoft.com/office/drawing/2014/main" val="20001"/>
                    </a:ext>
                  </a:extLst>
                </a:gridCol>
              </a:tblGrid>
              <a:tr h="83479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ru-RU" sz="1000" dirty="0" smtClean="0">
                        <a:effectLst/>
                      </a:endParaRPr>
                    </a:p>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rPr>
                        <a:t>13.06.2017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algn="l"/>
                      <a:endParaRPr lang="ru-RU" sz="1000" b="1" u="sng" dirty="0" smtClean="0">
                        <a:solidFill>
                          <a:schemeClr val="accent1">
                            <a:lumMod val="50000"/>
                          </a:schemeClr>
                        </a:solidFill>
                        <a:effectLst/>
                      </a:endParaRPr>
                    </a:p>
                    <a:p>
                      <a:pPr algn="l"/>
                      <a:r>
                        <a:rPr lang="ru-RU" sz="1000" b="1" u="sng" dirty="0" smtClean="0">
                          <a:solidFill>
                            <a:schemeClr val="accent1">
                              <a:lumMod val="50000"/>
                            </a:schemeClr>
                          </a:solidFill>
                          <a:effectLst/>
                          <a:latin typeface="Arial" panose="020B0604020202020204" pitchFamily="34" charset="0"/>
                          <a:cs typeface="Arial" panose="020B0604020202020204" pitchFamily="34" charset="0"/>
                        </a:rPr>
                        <a:t>Генеральный директор МРСК Юга Борис Эбзеев удостоен высокой государственной награды </a:t>
                      </a:r>
                    </a:p>
                    <a:p>
                      <a:pPr algn="just"/>
                      <a:r>
                        <a:rPr lang="ru-RU" sz="900" b="1" dirty="0" smtClean="0">
                          <a:effectLst/>
                          <a:latin typeface="Arial" panose="020B0604020202020204" pitchFamily="34" charset="0"/>
                          <a:cs typeface="Arial" panose="020B0604020202020204" pitchFamily="34" charset="0"/>
                        </a:rPr>
                        <a:t>Генеральный директор ПАО «МРСК Юга» (входит в группу компаний «Россети») Борис Эбзеев награжден медалью ордена "За заслуги перед Отечеством" I степени за профессионализм, добросовестный труд и вклад в развитие энергетики Ростовской, Волгоградской, Астраханской областей и Республики Калмыкия. </a:t>
                      </a:r>
                    </a:p>
                    <a:p>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7367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latin typeface="+mj-lt"/>
                        </a:rPr>
                        <a:t>13.06.2017</a:t>
                      </a:r>
                      <a:br>
                        <a:rPr lang="ru-RU" sz="1000" dirty="0" smtClean="0">
                          <a:effectLst/>
                          <a:latin typeface="+mj-lt"/>
                        </a:rPr>
                      </a:br>
                      <a:endParaRPr lang="ru-RU" sz="1000" dirty="0" smtClean="0">
                        <a:effectLst/>
                        <a:latin typeface="+mj-l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r>
                        <a:rPr lang="ru-RU" sz="1000" b="1" u="sng" dirty="0" smtClean="0">
                          <a:solidFill>
                            <a:schemeClr val="accent1">
                              <a:lumMod val="50000"/>
                            </a:schemeClr>
                          </a:solidFill>
                          <a:effectLst/>
                        </a:rPr>
                        <a:t>МРСК Юга впервые получила Паспорт надежности </a:t>
                      </a:r>
                    </a:p>
                    <a:p>
                      <a:pPr algn="just"/>
                      <a:r>
                        <a:rPr lang="ru-RU" sz="900" b="1" dirty="0" smtClean="0">
                          <a:effectLst/>
                        </a:rPr>
                        <a:t>ПАО «МРСК Юга» (входит в группу компаний «Россети») и все его филиалы 13 июня впервые получили Паспорта надежности. Вручал Паспорта Председатель Совета директоров энергокомпании Сергей Архипов. </a:t>
                      </a:r>
                    </a:p>
                    <a:p>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7367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17.07.2017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kern="1200" dirty="0" smtClean="0">
                          <a:solidFill>
                            <a:schemeClr val="accent1">
                              <a:lumMod val="50000"/>
                            </a:schemeClr>
                          </a:solidFill>
                          <a:effectLst/>
                          <a:latin typeface="Arial" charset="0"/>
                          <a:ea typeface="+mn-ea"/>
                          <a:cs typeface="Arial" charset="0"/>
                        </a:rPr>
                        <a:t>Более 140 МВт мощности получили новые потребители МРСК Юга за 6 месяцев 2017 года </a:t>
                      </a:r>
                    </a:p>
                    <a:p>
                      <a:pPr algn="just"/>
                      <a:r>
                        <a:rPr lang="ru-RU" sz="900" b="1" kern="1200" dirty="0" smtClean="0">
                          <a:solidFill>
                            <a:schemeClr val="tx1"/>
                          </a:solidFill>
                          <a:effectLst/>
                          <a:latin typeface="Arial" charset="0"/>
                          <a:ea typeface="+mn-ea"/>
                          <a:cs typeface="Arial" charset="0"/>
                        </a:rPr>
                        <a:t>С начала года ПАО «МРСК Юга» (входит в группу компаний «Россети») исполнило обязательства по 5,4 тыс. договорам на технологическое присоединение к своим электросетям, предоставив новым потребителям 142,6 МВт мощности</a:t>
                      </a:r>
                    </a:p>
                    <a:p>
                      <a:pPr marL="0" algn="l" defTabSz="914400" rtl="0" eaLnBrk="1" latinLnBrk="0" hangingPunct="1">
                        <a:spcBef>
                          <a:spcPct val="20000"/>
                        </a:spcBef>
                      </a:pP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7367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19.07.2017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МРСК Юга подключила к сети аэропорт «Платов»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ПАО «МРСК Юга» завершило все работы по технологическому присоединению к электрической сети нового аэропорта «Платов» в Ростовской области</a:t>
                      </a:r>
                    </a:p>
                    <a:p>
                      <a:pPr algn="just"/>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7367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24.07.2017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Специалисты МРСК Юга добились снижения аварийности более чем на 12% в первом полугодии 2017 года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Показатели аварийности в ПАО «МРСК Юга» (входит в группу компаний «Россети») за 6 месяцев 2017 года по сравнению с аналогичным периодом прошлого года снизились на 12,2%.</a:t>
                      </a:r>
                    </a:p>
                    <a:p>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918274">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28.07.2017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Команда МРСК Юга стала серебряным призером Всероссийских соревнований профессионального мастерства бригад по ремонту и обслуживанию оборудования распределительных сетей </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Команда ПАО «МРСК Юга» (входит в группу компаний «Россети») заняла второе место на Всероссийских соревнованиях профессионального мастерства бригад по ремонту и обслуживанию оборудования распределительных сетей</a:t>
                      </a:r>
                    </a:p>
                    <a:p>
                      <a:pPr algn="just"/>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315478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5</a:t>
            </a:fld>
            <a:endParaRPr lang="en-US" dirty="0">
              <a:solidFill>
                <a:prstClr val="black">
                  <a:tint val="75000"/>
                </a:prst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05536031"/>
              </p:ext>
            </p:extLst>
          </p:nvPr>
        </p:nvGraphicFramePr>
        <p:xfrm>
          <a:off x="604734" y="887971"/>
          <a:ext cx="8061326" cy="5061309"/>
        </p:xfrm>
        <a:graphic>
          <a:graphicData uri="http://schemas.openxmlformats.org/drawingml/2006/table">
            <a:tbl>
              <a:tblPr/>
              <a:tblGrid>
                <a:gridCol w="812988">
                  <a:extLst>
                    <a:ext uri="{9D8B030D-6E8A-4147-A177-3AD203B41FA5}">
                      <a16:colId xmlns="" xmlns:a16="http://schemas.microsoft.com/office/drawing/2014/main" val="20000"/>
                    </a:ext>
                  </a:extLst>
                </a:gridCol>
                <a:gridCol w="7248338">
                  <a:extLst>
                    <a:ext uri="{9D8B030D-6E8A-4147-A177-3AD203B41FA5}">
                      <a16:colId xmlns="" xmlns:a16="http://schemas.microsoft.com/office/drawing/2014/main" val="20001"/>
                    </a:ext>
                  </a:extLst>
                </a:gridCol>
              </a:tblGrid>
              <a:tr h="766622">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endParaRPr lang="ru-RU" sz="1000" dirty="0" smtClean="0">
                        <a:effectLst/>
                      </a:endParaRPr>
                    </a:p>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rPr>
                        <a:t>15.08.2017</a:t>
                      </a:r>
                      <a:endParaRPr kumimoji="0" lang="ru-RU" altLang="ru-RU" sz="1000" b="1" i="0" u="none" strike="noStrike" cap="none" normalizeH="0" baseline="0" dirty="0" smtClean="0">
                        <a:ln>
                          <a:noFill/>
                        </a:ln>
                        <a:solidFill>
                          <a:srgbClr val="002060"/>
                        </a:solidFill>
                        <a:effectLst/>
                        <a:latin typeface="Arial"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algn="l"/>
                      <a:endParaRPr lang="ru-RU" sz="1000" b="1" u="sng" dirty="0" smtClean="0">
                        <a:solidFill>
                          <a:schemeClr val="accent1">
                            <a:lumMod val="50000"/>
                          </a:schemeClr>
                        </a:solidFill>
                        <a:effectLst/>
                      </a:endParaRPr>
                    </a:p>
                    <a:p>
                      <a:pPr algn="l"/>
                      <a:r>
                        <a:rPr lang="ru-RU" sz="1000" b="1" u="sng" dirty="0" smtClean="0">
                          <a:solidFill>
                            <a:schemeClr val="accent1">
                              <a:lumMod val="50000"/>
                            </a:schemeClr>
                          </a:solidFill>
                          <a:effectLst/>
                          <a:latin typeface="Arial" panose="020B0604020202020204" pitchFamily="34" charset="0"/>
                          <a:cs typeface="Arial" panose="020B0604020202020204" pitchFamily="34" charset="0"/>
                        </a:rPr>
                        <a:t>Глава «</a:t>
                      </a:r>
                      <a:r>
                        <a:rPr lang="ru-RU" sz="1000" b="1" u="sng" dirty="0" err="1" smtClean="0">
                          <a:solidFill>
                            <a:schemeClr val="accent1">
                              <a:lumMod val="50000"/>
                            </a:schemeClr>
                          </a:solidFill>
                          <a:effectLst/>
                          <a:latin typeface="Arial" panose="020B0604020202020204" pitchFamily="34" charset="0"/>
                          <a:cs typeface="Arial" panose="020B0604020202020204" pitchFamily="34" charset="0"/>
                        </a:rPr>
                        <a:t>Россетей</a:t>
                      </a:r>
                      <a:r>
                        <a:rPr lang="ru-RU" sz="1000" b="1" u="sng" dirty="0" smtClean="0">
                          <a:solidFill>
                            <a:schemeClr val="accent1">
                              <a:lumMod val="50000"/>
                            </a:schemeClr>
                          </a:solidFill>
                          <a:effectLst/>
                          <a:latin typeface="Arial" panose="020B0604020202020204" pitchFamily="34" charset="0"/>
                          <a:cs typeface="Arial" panose="020B0604020202020204" pitchFamily="34" charset="0"/>
                        </a:rPr>
                        <a:t>» Олег Бударгин дал старт работе подстанции «Спортивная» в Ростове-на-Дону.  </a:t>
                      </a:r>
                    </a:p>
                    <a:p>
                      <a:pPr algn="l"/>
                      <a:r>
                        <a:rPr lang="ru-RU" sz="900" b="1" dirty="0" smtClean="0">
                          <a:effectLst/>
                          <a:latin typeface="Arial" panose="020B0604020202020204" pitchFamily="34" charset="0"/>
                          <a:cs typeface="Arial" panose="020B0604020202020204" pitchFamily="34" charset="0"/>
                        </a:rPr>
                        <a:t>В Ростове-на-Дону введена в эксплуатацию новая подстанция «Спортивная», которая обеспечит надежное электроснабжение объектов Чемпионата мира по футболу – 2018 и потребителей прилегающих районов города. Инвестиции в проект превысили 1 млрд рублей.</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67063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dirty="0" smtClean="0">
                          <a:effectLst/>
                          <a:latin typeface="+mj-lt"/>
                        </a:rPr>
                        <a:t>29.08.2017</a:t>
                      </a:r>
                      <a:br>
                        <a:rPr lang="ru-RU" sz="1000" dirty="0" smtClean="0">
                          <a:effectLst/>
                          <a:latin typeface="+mj-lt"/>
                        </a:rPr>
                      </a:br>
                      <a:endParaRPr lang="ru-RU" sz="1000" dirty="0" smtClean="0">
                        <a:effectLst/>
                        <a:latin typeface="+mj-lt"/>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r>
                        <a:rPr lang="ru-RU" sz="1000" b="1" u="sng" dirty="0" smtClean="0">
                          <a:solidFill>
                            <a:schemeClr val="accent1">
                              <a:lumMod val="50000"/>
                            </a:schemeClr>
                          </a:solidFill>
                          <a:effectLst/>
                        </a:rPr>
                        <a:t>Заместитель министра энергетики РФ Андрей Черезов положительно оценил подготовку </a:t>
                      </a:r>
                      <a:r>
                        <a:rPr lang="ru-RU" sz="1000" b="1" u="sng" dirty="0" err="1" smtClean="0">
                          <a:solidFill>
                            <a:schemeClr val="accent1">
                              <a:lumMod val="50000"/>
                            </a:schemeClr>
                          </a:solidFill>
                          <a:effectLst/>
                        </a:rPr>
                        <a:t>энергообъектов</a:t>
                      </a:r>
                      <a:r>
                        <a:rPr lang="ru-RU" sz="1000" b="1" u="sng" dirty="0" smtClean="0">
                          <a:solidFill>
                            <a:schemeClr val="accent1">
                              <a:lumMod val="50000"/>
                            </a:schemeClr>
                          </a:solidFill>
                          <a:effectLst/>
                        </a:rPr>
                        <a:t> МРСК Юга к футбольному чемпионату</a:t>
                      </a:r>
                    </a:p>
                    <a:p>
                      <a:r>
                        <a:rPr lang="ru-RU" sz="900" b="1" dirty="0" smtClean="0">
                          <a:effectLst/>
                        </a:rPr>
                        <a:t>29 августа заместитель министра энергетики РФ Андрей Черезов в ходе рабочего визита в Ростов-на-Дону посетил подстанцию «Спортивная».. </a:t>
                      </a: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968696">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07.09.2017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algn="just"/>
                      <a:r>
                        <a:rPr lang="ru-RU" sz="1000" b="1" u="sng" kern="1200" dirty="0" smtClean="0">
                          <a:solidFill>
                            <a:schemeClr val="accent1">
                              <a:lumMod val="50000"/>
                            </a:schemeClr>
                          </a:solidFill>
                          <a:effectLst/>
                          <a:latin typeface="Arial" charset="0"/>
                          <a:ea typeface="+mn-ea"/>
                          <a:cs typeface="Arial" charset="0"/>
                        </a:rPr>
                        <a:t>Губернатор Ростовской области Василий Голубев высоко оценил готовность МРСК Юга к энергообеспечению объектов чемпионата мира по футболу – 2018</a:t>
                      </a:r>
                    </a:p>
                    <a:p>
                      <a:pPr algn="just"/>
                      <a:r>
                        <a:rPr lang="ru-RU" sz="900" b="1" kern="1200" dirty="0" smtClean="0">
                          <a:solidFill>
                            <a:schemeClr val="tx1"/>
                          </a:solidFill>
                          <a:effectLst/>
                          <a:latin typeface="Arial" charset="0"/>
                          <a:ea typeface="+mn-ea"/>
                          <a:cs typeface="Arial" charset="0"/>
                        </a:rPr>
                        <a:t>В ходе выездного совещания по вопросам готовности объектов инженерной инфраструктуры к обеспечению предстоящего чемпионата мира по футболу в 2018 году делегация под руководством губернатора  Ростовской области Василия Голубева посетила новую подстанцию 110/10 </a:t>
                      </a:r>
                      <a:r>
                        <a:rPr lang="ru-RU" sz="900" b="1" kern="1200" dirty="0" err="1" smtClean="0">
                          <a:solidFill>
                            <a:schemeClr val="tx1"/>
                          </a:solidFill>
                          <a:effectLst/>
                          <a:latin typeface="Arial" charset="0"/>
                          <a:ea typeface="+mn-ea"/>
                          <a:cs typeface="Arial" charset="0"/>
                        </a:rPr>
                        <a:t>кВ</a:t>
                      </a:r>
                      <a:r>
                        <a:rPr lang="ru-RU" sz="900" b="1" kern="1200" dirty="0" smtClean="0">
                          <a:solidFill>
                            <a:schemeClr val="tx1"/>
                          </a:solidFill>
                          <a:effectLst/>
                          <a:latin typeface="Arial" charset="0"/>
                          <a:ea typeface="+mn-ea"/>
                          <a:cs typeface="Arial" charset="0"/>
                        </a:rPr>
                        <a:t> «Спортивная». Губернатор высоко оценил современное оснащение </a:t>
                      </a:r>
                      <a:r>
                        <a:rPr lang="ru-RU" sz="900" b="1" kern="1200" dirty="0" err="1" smtClean="0">
                          <a:solidFill>
                            <a:schemeClr val="tx1"/>
                          </a:solidFill>
                          <a:effectLst/>
                          <a:latin typeface="Arial" charset="0"/>
                          <a:ea typeface="+mn-ea"/>
                          <a:cs typeface="Arial" charset="0"/>
                        </a:rPr>
                        <a:t>энергообъекта</a:t>
                      </a:r>
                      <a:r>
                        <a:rPr lang="ru-RU" sz="900" b="1" kern="1200" dirty="0" smtClean="0">
                          <a:solidFill>
                            <a:schemeClr val="tx1"/>
                          </a:solidFill>
                          <a:effectLst/>
                          <a:latin typeface="Arial" charset="0"/>
                          <a:ea typeface="+mn-ea"/>
                          <a:cs typeface="Arial" charset="0"/>
                        </a:rPr>
                        <a:t> и готовность МРСК Юга.</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911541">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15.09.2017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Команда МРСК Юга стала победителем Межрегиональных соревнований профессионального мастерства по учету электроэнергии «</a:t>
                      </a:r>
                      <a:r>
                        <a:rPr lang="ru-RU" sz="1000" b="1" u="sng" kern="1200" dirty="0" err="1" smtClean="0">
                          <a:solidFill>
                            <a:schemeClr val="accent1">
                              <a:lumMod val="50000"/>
                            </a:schemeClr>
                          </a:solidFill>
                          <a:effectLst/>
                          <a:latin typeface="Arial" charset="0"/>
                          <a:ea typeface="+mn-ea"/>
                          <a:cs typeface="Arial" charset="0"/>
                        </a:rPr>
                        <a:t>Россетей</a:t>
                      </a:r>
                      <a:r>
                        <a:rPr lang="ru-RU" sz="1000" b="1" u="sng" kern="1200" dirty="0" smtClean="0">
                          <a:solidFill>
                            <a:schemeClr val="accent1">
                              <a:lumMod val="50000"/>
                            </a:schemeClr>
                          </a:solidFill>
                          <a:effectLst/>
                          <a:latin typeface="Arial" charset="0"/>
                          <a:ea typeface="+mn-ea"/>
                          <a:cs typeface="Arial" charset="0"/>
                        </a:rPr>
                        <a:t>»</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15 сентября в Астрахани прошла торжественная церемония закрытия первых Межрегиональные соревнования профессионального мастерства персонала дочерних зависимых обществ компании «Россети» по учету электроэнергии. Победителем состязаний энергетиков стала команда МРСК Юга. Второе место завоевала МРСК Центра, а третье - команда Кубаньэнерго. </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50424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ru-RU" sz="1000" dirty="0" smtClean="0">
                          <a:effectLst/>
                          <a:latin typeface="+mj-lt"/>
                        </a:rPr>
                        <a:t>20.09.2017</a:t>
                      </a: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МРСК Юга получила паспорт готовности к прохождению осенне-зимнего периода</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ПАО «МРСК Юга, выполнив ремонтную программу и подготовительные мероприятия в полном объеме, успешно прошла итоговую проверку специальной комиссии и получила Паспорт готовности к работе в ОЗП.</a:t>
                      </a:r>
                      <a:endParaRPr lang="ru-RU" altLang="ru-RU" sz="900" b="1" kern="1200" dirty="0" smtClean="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769605">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kern="1200" dirty="0" smtClean="0">
                          <a:solidFill>
                            <a:schemeClr val="tx1"/>
                          </a:solidFill>
                          <a:effectLst/>
                          <a:latin typeface="+mn-lt"/>
                          <a:ea typeface="+mn-ea"/>
                          <a:cs typeface="Arial" charset="0"/>
                        </a:rPr>
                        <a:t>29.09.2017</a:t>
                      </a:r>
                      <a:endParaRPr kumimoji="0" lang="ru-RU" altLang="ru-RU" sz="1000" b="1" i="0" u="none" strike="noStrike" kern="1200" cap="none" normalizeH="0" baseline="0" dirty="0" smtClean="0">
                        <a:ln>
                          <a:noFill/>
                        </a:ln>
                        <a:solidFill>
                          <a:srgbClr val="002060"/>
                        </a:solidFill>
                        <a:effectLst/>
                        <a:latin typeface="+mn-lt"/>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cs typeface="Arial" charset="0"/>
                        </a:defRPr>
                      </a:lvl1pPr>
                      <a:lvl2pPr marL="742950" indent="-285750">
                        <a:spcBef>
                          <a:spcPct val="20000"/>
                        </a:spcBef>
                        <a:defRPr sz="2400">
                          <a:solidFill>
                            <a:schemeClr val="tx1"/>
                          </a:solidFill>
                          <a:latin typeface="Arial" charset="0"/>
                          <a:cs typeface="Arial" charset="0"/>
                        </a:defRPr>
                      </a:lvl2pPr>
                      <a:lvl3pPr marL="1143000" indent="-228600">
                        <a:spcBef>
                          <a:spcPct val="20000"/>
                        </a:spcBef>
                        <a:defRPr sz="2000">
                          <a:solidFill>
                            <a:schemeClr val="tx1"/>
                          </a:solidFill>
                          <a:latin typeface="Arial" charset="0"/>
                          <a:cs typeface="Arial" charset="0"/>
                        </a:defRPr>
                      </a:lvl3pPr>
                      <a:lvl4pPr marL="1600200" indent="-228600">
                        <a:spcBef>
                          <a:spcPct val="20000"/>
                        </a:spcBef>
                        <a:defRPr>
                          <a:solidFill>
                            <a:schemeClr val="tx1"/>
                          </a:solidFill>
                          <a:latin typeface="Arial" charset="0"/>
                          <a:cs typeface="Arial" charset="0"/>
                        </a:defRPr>
                      </a:lvl4pPr>
                      <a:lvl5pPr marL="2057400" indent="-22860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Верховный Суд Российской Федерации удовлетворил в полном объеме апелляционную жалобу ПАО «МРСК Юга» на решение Верховного суда Республики Калмыкия</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Судебная коллегия по административным делам Верховного Суда Российской Федерации вынесла определение об отмене обжалуемого решения Верховного суда Республики Калмыкия от 16.05.2017 и удовлетворении в полном объеме требований ПАО «МРСК Юга». </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r h="46996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ru-RU" sz="1000" kern="1200" dirty="0" smtClean="0">
                          <a:solidFill>
                            <a:schemeClr val="tx1"/>
                          </a:solidFill>
                          <a:effectLst/>
                          <a:latin typeface="+mn-lt"/>
                          <a:ea typeface="+mn-ea"/>
                          <a:cs typeface="+mn-cs"/>
                        </a:rPr>
                        <a:t>16.10.2017</a:t>
                      </a:r>
                      <a:endParaRPr kumimoji="0" lang="ru-RU" altLang="ru-RU" sz="1000" b="1" i="0" u="none" strike="noStrike" kern="1200" cap="none" normalizeH="0" baseline="0" dirty="0" smtClean="0">
                        <a:ln>
                          <a:noFill/>
                        </a:ln>
                        <a:solidFill>
                          <a:srgbClr val="002060"/>
                        </a:solidFill>
                        <a:effectLst/>
                        <a:latin typeface="+mn-lt"/>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altLang="ru-RU" sz="1000" b="1" i="0" u="none" strike="noStrike" cap="none" normalizeH="0" baseline="0" dirty="0" smtClean="0">
                        <a:ln>
                          <a:noFill/>
                        </a:ln>
                        <a:solidFill>
                          <a:srgbClr val="002060"/>
                        </a:solidFill>
                        <a:effectLst/>
                        <a:latin typeface="+mj-lt"/>
                        <a:cs typeface="Times New Roman" pitchFamily="18" charset="0"/>
                      </a:endParaRPr>
                    </a:p>
                  </a:txBody>
                  <a:tcPr marL="68572" marR="68572" marT="0" marB="0" horzOverflow="overflow">
                    <a:lnL>
                      <a:noFill/>
                    </a:lnL>
                    <a:lnR>
                      <a:noFill/>
                    </a:lnR>
                    <a:lnT>
                      <a:noFill/>
                    </a:lnT>
                    <a:lnB>
                      <a:noFill/>
                    </a:lnB>
                    <a:lnTlToBr>
                      <a:noFill/>
                    </a:lnTlToBr>
                    <a:lnBlToTr>
                      <a:noFill/>
                    </a:lnBlToTr>
                    <a:noFill/>
                  </a:tcPr>
                </a:tc>
                <a:tc>
                  <a:txBody>
                    <a:bodyPr/>
                    <a:lstStyle/>
                    <a:p>
                      <a:pPr marL="0" algn="just" defTabSz="914400" rtl="0" eaLnBrk="1" latinLnBrk="0" hangingPunct="1">
                        <a:spcBef>
                          <a:spcPct val="20000"/>
                        </a:spcBef>
                      </a:pPr>
                      <a:r>
                        <a:rPr lang="ru-RU" sz="1000" b="1" u="sng" kern="1200" dirty="0" smtClean="0">
                          <a:solidFill>
                            <a:schemeClr val="accent1">
                              <a:lumMod val="50000"/>
                            </a:schemeClr>
                          </a:solidFill>
                          <a:effectLst/>
                          <a:latin typeface="Arial" charset="0"/>
                          <a:ea typeface="+mn-ea"/>
                          <a:cs typeface="Arial" charset="0"/>
                        </a:rPr>
                        <a:t>256 МВт мощности получили новые потребители МРСК Юга за 9 месяцев 2017 года</a:t>
                      </a:r>
                    </a:p>
                    <a:p>
                      <a:pPr marL="0" algn="just" defTabSz="914400" rtl="0" eaLnBrk="1" latinLnBrk="0" hangingPunct="1">
                        <a:spcBef>
                          <a:spcPct val="20000"/>
                        </a:spcBef>
                      </a:pPr>
                      <a:r>
                        <a:rPr lang="ru-RU" sz="900" b="1" kern="1200" dirty="0" smtClean="0">
                          <a:solidFill>
                            <a:schemeClr val="tx1"/>
                          </a:solidFill>
                          <a:effectLst/>
                          <a:latin typeface="Arial" charset="0"/>
                          <a:ea typeface="+mn-ea"/>
                          <a:cs typeface="Arial" charset="0"/>
                        </a:rPr>
                        <a:t>С начала года ПАО «МРСК Юга» исполнило обязательства по 8,7 тыс. договоров на технологическое присоединение (ТП) к своим электросетям, предоставив новым потребителям 256 МВт мощности. </a:t>
                      </a:r>
                      <a:endParaRPr lang="ru-RU" sz="900" b="1" kern="1200" dirty="0">
                        <a:solidFill>
                          <a:schemeClr val="tx1"/>
                        </a:solidFill>
                        <a:effectLst/>
                        <a:latin typeface="Arial" charset="0"/>
                        <a:ea typeface="+mn-ea"/>
                        <a:cs typeface="Arial" charset="0"/>
                      </a:endParaRPr>
                    </a:p>
                  </a:txBody>
                  <a:tcPr marL="68572" marR="68572" marT="0" marB="0" horzOverflow="overflow">
                    <a:lnL>
                      <a:noFill/>
                    </a:lnL>
                    <a:lnR>
                      <a:noFill/>
                    </a:lnR>
                    <a:lnT>
                      <a:noFill/>
                    </a:lnT>
                    <a:lnB>
                      <a:noFill/>
                    </a:lnB>
                    <a:lnTlToBr>
                      <a:noFill/>
                    </a:lnTlToBr>
                    <a:lnBlToTr>
                      <a:noFill/>
                    </a:lnBlToTr>
                    <a:noFill/>
                  </a:tcPr>
                </a:tc>
              </a:tr>
            </a:tbl>
          </a:graphicData>
        </a:graphic>
      </p:graphicFrame>
      <p:sp>
        <p:nvSpPr>
          <p:cNvPr id="4" name="Text Box 15"/>
          <p:cNvSpPr txBox="1">
            <a:spLocks noChangeArrowheads="1"/>
          </p:cNvSpPr>
          <p:nvPr/>
        </p:nvSpPr>
        <p:spPr bwMode="auto">
          <a:xfrm>
            <a:off x="4932363" y="476250"/>
            <a:ext cx="35988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fontAlgn="base">
              <a:lnSpc>
                <a:spcPct val="80000"/>
              </a:lnSpc>
              <a:spcBef>
                <a:spcPct val="50000"/>
              </a:spcBef>
              <a:spcAft>
                <a:spcPct val="0"/>
              </a:spcAft>
              <a:buFontTx/>
              <a:buNone/>
            </a:pPr>
            <a:r>
              <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КЛЮЧЕВЫЕ НОВОСТИ</a:t>
            </a:r>
            <a:r>
              <a:rPr lang="ru-RU" altLang="ru-RU" sz="1600" i="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altLang="ru-RU" sz="16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824137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4572000" y="381000"/>
            <a:ext cx="432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altLang="ru-RU" sz="16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СТРУКТУРА АКЦИОНЕРНОГО КАПИТАЛА</a:t>
            </a:r>
          </a:p>
        </p:txBody>
      </p:sp>
      <p:sp>
        <p:nvSpPr>
          <p:cNvPr id="10" name="Rectangle 6"/>
          <p:cNvSpPr>
            <a:spLocks noChangeArrowheads="1"/>
          </p:cNvSpPr>
          <p:nvPr/>
        </p:nvSpPr>
        <p:spPr bwMode="auto">
          <a:xfrm>
            <a:off x="332621" y="748815"/>
            <a:ext cx="87137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300" dirty="0"/>
              <a:t>Уставный капитал ПАО «МРСК Юга» составляет </a:t>
            </a:r>
            <a:r>
              <a:rPr lang="ru-RU" altLang="ru-RU" sz="1300" b="1" dirty="0"/>
              <a:t>6 117 813 941,7</a:t>
            </a:r>
            <a:r>
              <a:rPr lang="ru-RU" altLang="ru-RU" sz="1300" dirty="0"/>
              <a:t> руб. и разделен на </a:t>
            </a:r>
            <a:r>
              <a:rPr lang="ru-RU" altLang="ru-RU" sz="1300" b="1" dirty="0"/>
              <a:t>61 178 139 417 </a:t>
            </a:r>
            <a:r>
              <a:rPr lang="ru-RU" altLang="ru-RU" sz="1300" dirty="0"/>
              <a:t>обыкновенных именных бездокументарных акций номинальной стоимостью </a:t>
            </a:r>
            <a:r>
              <a:rPr lang="ru-RU" altLang="ru-RU" sz="1300" b="1" dirty="0"/>
              <a:t>0,1</a:t>
            </a:r>
            <a:r>
              <a:rPr lang="ru-RU" altLang="ru-RU" sz="1300" dirty="0"/>
              <a:t> руб</a:t>
            </a:r>
            <a:r>
              <a:rPr lang="ru-RU" altLang="ru-RU" sz="1300" dirty="0" smtClean="0"/>
              <a:t>.</a:t>
            </a:r>
          </a:p>
          <a:p>
            <a:pPr algn="ctr" eaLnBrk="1" hangingPunct="1">
              <a:spcBef>
                <a:spcPct val="0"/>
              </a:spcBef>
              <a:buFontTx/>
              <a:buNone/>
            </a:pPr>
            <a:r>
              <a:rPr lang="ru-RU" altLang="ru-RU" sz="1300" dirty="0" smtClean="0"/>
              <a:t>Обществом размещено 69 039 057 177 обыкновенных именных бездокументарных акций номинальной стоимостью 0,1 руб.</a:t>
            </a:r>
            <a:endParaRPr lang="ru-RU" altLang="ru-RU" sz="1300" dirty="0"/>
          </a:p>
        </p:txBody>
      </p:sp>
      <p:sp>
        <p:nvSpPr>
          <p:cNvPr id="11" name="Rectangle 7"/>
          <p:cNvSpPr>
            <a:spLocks noChangeArrowheads="1"/>
          </p:cNvSpPr>
          <p:nvPr/>
        </p:nvSpPr>
        <p:spPr bwMode="auto">
          <a:xfrm>
            <a:off x="1362581" y="1736283"/>
            <a:ext cx="65383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300" b="1" dirty="0"/>
              <a:t>Статистическая информация об акционерах ПАО «МРСК Юга» на </a:t>
            </a:r>
            <a:r>
              <a:rPr lang="ru-RU" altLang="ru-RU" sz="1300" b="1" dirty="0" smtClean="0"/>
              <a:t>30.09.2017 </a:t>
            </a:r>
          </a:p>
          <a:p>
            <a:pPr algn="ctr" eaLnBrk="1" hangingPunct="1">
              <a:spcBef>
                <a:spcPct val="0"/>
              </a:spcBef>
              <a:buFontTx/>
              <a:buNone/>
            </a:pPr>
            <a:r>
              <a:rPr lang="ru-RU" altLang="ru-RU" sz="1300" b="1" dirty="0" smtClean="0"/>
              <a:t>от количества размещенных акций ПАО «МРСК Юга»</a:t>
            </a:r>
            <a:endParaRPr lang="ru-RU" altLang="ru-RU" sz="1300" b="1" dirty="0"/>
          </a:p>
        </p:txBody>
      </p:sp>
      <p:graphicFrame>
        <p:nvGraphicFramePr>
          <p:cNvPr id="12" name="Group 493"/>
          <p:cNvGraphicFramePr>
            <a:graphicFrameLocks/>
          </p:cNvGraphicFramePr>
          <p:nvPr>
            <p:extLst>
              <p:ext uri="{D42A27DB-BD31-4B8C-83A1-F6EECF244321}">
                <p14:modId xmlns:p14="http://schemas.microsoft.com/office/powerpoint/2010/main" val="3584882241"/>
              </p:ext>
            </p:extLst>
          </p:nvPr>
        </p:nvGraphicFramePr>
        <p:xfrm>
          <a:off x="508040" y="2459884"/>
          <a:ext cx="8362950" cy="3109597"/>
        </p:xfrm>
        <a:graphic>
          <a:graphicData uri="http://schemas.openxmlformats.org/drawingml/2006/table">
            <a:tbl>
              <a:tblPr/>
              <a:tblGrid>
                <a:gridCol w="2527300">
                  <a:extLst>
                    <a:ext uri="{9D8B030D-6E8A-4147-A177-3AD203B41FA5}">
                      <a16:colId xmlns="" xmlns:a16="http://schemas.microsoft.com/office/drawing/2014/main" val="20000"/>
                    </a:ext>
                  </a:extLst>
                </a:gridCol>
                <a:gridCol w="1893887">
                  <a:extLst>
                    <a:ext uri="{9D8B030D-6E8A-4147-A177-3AD203B41FA5}">
                      <a16:colId xmlns="" xmlns:a16="http://schemas.microsoft.com/office/drawing/2014/main" val="20001"/>
                    </a:ext>
                  </a:extLst>
                </a:gridCol>
                <a:gridCol w="2206625">
                  <a:extLst>
                    <a:ext uri="{9D8B030D-6E8A-4147-A177-3AD203B41FA5}">
                      <a16:colId xmlns="" xmlns:a16="http://schemas.microsoft.com/office/drawing/2014/main" val="20002"/>
                    </a:ext>
                  </a:extLst>
                </a:gridCol>
                <a:gridCol w="1735138">
                  <a:extLst>
                    <a:ext uri="{9D8B030D-6E8A-4147-A177-3AD203B41FA5}">
                      <a16:colId xmlns="" xmlns:a16="http://schemas.microsoft.com/office/drawing/2014/main" val="20003"/>
                    </a:ext>
                  </a:extLst>
                </a:gridCol>
              </a:tblGrid>
              <a:tr h="647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0" i="0" u="none" strike="noStrike" cap="none" normalizeH="0" baseline="0" dirty="0" smtClean="0">
                          <a:ln>
                            <a:noFill/>
                          </a:ln>
                          <a:solidFill>
                            <a:srgbClr val="000000"/>
                          </a:solidFill>
                          <a:effectLst/>
                          <a:latin typeface="Tahoma" panose="020B0604030504040204" pitchFamily="34" charset="0"/>
                          <a:cs typeface="Times New Roman" panose="02020603050405020304" pitchFamily="18" charset="0"/>
                        </a:rPr>
                        <a:t> </a:t>
                      </a:r>
                      <a:r>
                        <a:rPr kumimoji="0" lang="ru-RU" altLang="ru-RU" sz="900" b="1" i="0" u="none" strike="noStrike" cap="none" normalizeH="0" baseline="0" dirty="0" smtClean="0">
                          <a:ln>
                            <a:noFill/>
                          </a:ln>
                          <a:solidFill>
                            <a:srgbClr val="FFFFFF"/>
                          </a:solidFill>
                          <a:effectLst/>
                          <a:latin typeface="Tahoma" panose="020B0604030504040204" pitchFamily="34" charset="0"/>
                          <a:cs typeface="Times New Roman" panose="02020603050405020304" pitchFamily="18" charset="0"/>
                        </a:rPr>
                        <a:t>Тип держателя акций</a:t>
                      </a:r>
                      <a:endParaRPr kumimoji="0" lang="ru-RU" altLang="ru-RU"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Количество акционеров Общества</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Количество акций, шт.</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FFFFFF"/>
                          </a:solidFill>
                          <a:effectLst/>
                          <a:latin typeface="Tahoma" panose="020B0604030504040204" pitchFamily="34" charset="0"/>
                          <a:cs typeface="Times New Roman" panose="02020603050405020304" pitchFamily="18" charset="0"/>
                        </a:rPr>
                        <a:t>Доля в уставном капитале,%</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76200" marB="762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 xmlns:a16="http://schemas.microsoft.com/office/drawing/2014/main" val="10000"/>
                  </a:ext>
                </a:extLst>
              </a:tr>
              <a:tr h="363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Владельцы - физические лица</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9142</a:t>
                      </a:r>
                      <a:r>
                        <a:rPr lang="ru-RU" sz="10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1 439 493 820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2,08</a:t>
                      </a:r>
                      <a:r>
                        <a:rPr lang="ru-RU" sz="10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1"/>
                  </a:ext>
                </a:extLst>
              </a:tr>
              <a:tr h="2460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0" i="1"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в том числе нерезиденты</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 38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9 958 822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0,0144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31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Владельцы -юридические лица</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92</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 </a:t>
                      </a:r>
                      <a:r>
                        <a:rPr lang="ru-RU" sz="1000" b="1">
                          <a:solidFill>
                            <a:srgbClr val="313131"/>
                          </a:solidFill>
                          <a:effectLst/>
                          <a:latin typeface="Roboto Condensed"/>
                          <a:ea typeface="Times New Roman" panose="02020603050405020304" pitchFamily="18" charset="0"/>
                          <a:cs typeface="Times New Roman" panose="02020603050405020304" pitchFamily="18" charset="0"/>
                        </a:rPr>
                        <a:t>67 594 423 108</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97,91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3"/>
                  </a:ext>
                </a:extLst>
              </a:tr>
              <a:tr h="2444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0" i="1"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в том числе нерезиденты</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10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14 679 891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 0,021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44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Государство</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1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69 125 536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a:solidFill>
                            <a:srgbClr val="313131"/>
                          </a:solidFill>
                          <a:effectLst/>
                          <a:latin typeface="Roboto Condensed"/>
                          <a:ea typeface="Times New Roman" panose="02020603050405020304" pitchFamily="18" charset="0"/>
                          <a:cs typeface="Times New Roman" panose="02020603050405020304" pitchFamily="18" charset="0"/>
                        </a:rPr>
                        <a:t>0,1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5"/>
                  </a:ext>
                </a:extLst>
              </a:tr>
              <a:tr h="3603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1" i="0" u="none"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Счета неустановленных лиц</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b="1" dirty="0">
                          <a:solidFill>
                            <a:srgbClr val="313131"/>
                          </a:solidFill>
                          <a:effectLst/>
                          <a:latin typeface="Roboto Condensed"/>
                          <a:ea typeface="Times New Roman" panose="02020603050405020304" pitchFamily="18" charset="0"/>
                          <a:cs typeface="Times New Roman" panose="02020603050405020304" pitchFamily="18" charset="0"/>
                        </a:rPr>
                        <a:t>1</a:t>
                      </a:r>
                      <a:r>
                        <a:rPr lang="ru-RU" sz="10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5 140 249</a:t>
                      </a:r>
                      <a:r>
                        <a:rPr lang="ru-RU" sz="10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ru-RU" sz="1000" b="1">
                          <a:solidFill>
                            <a:srgbClr val="313131"/>
                          </a:solidFill>
                          <a:effectLst/>
                          <a:latin typeface="Roboto Condensed"/>
                          <a:ea typeface="Times New Roman" panose="02020603050405020304" pitchFamily="18" charset="0"/>
                          <a:cs typeface="Times New Roman" panose="02020603050405020304" pitchFamily="18" charset="0"/>
                        </a:rPr>
                        <a:t>0,01</a:t>
                      </a:r>
                      <a:r>
                        <a:rPr lang="ru-RU" sz="100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1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ru-RU" sz="900" b="1" i="0" u="sng" strike="noStrike" cap="none" normalizeH="0" baseline="0" smtClean="0">
                          <a:ln>
                            <a:noFill/>
                          </a:ln>
                          <a:solidFill>
                            <a:srgbClr val="000000"/>
                          </a:solidFill>
                          <a:effectLst/>
                          <a:latin typeface="Tahoma" panose="020B0604030504040204" pitchFamily="34" charset="0"/>
                          <a:cs typeface="Times New Roman" panose="02020603050405020304" pitchFamily="18" charset="0"/>
                        </a:rPr>
                        <a:t>ВСЕГО:</a:t>
                      </a:r>
                      <a:endParaRPr kumimoji="0" lang="ru-RU" altLang="ru-RU"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dirty="0">
                          <a:solidFill>
                            <a:srgbClr val="313131"/>
                          </a:solidFill>
                          <a:effectLst/>
                          <a:latin typeface="Roboto Condensed"/>
                          <a:ea typeface="Times New Roman" panose="02020603050405020304" pitchFamily="18" charset="0"/>
                          <a:cs typeface="Times New Roman" panose="02020603050405020304" pitchFamily="18" charset="0"/>
                        </a:rPr>
                        <a:t>9235</a:t>
                      </a:r>
                      <a:r>
                        <a:rPr lang="ru-RU" sz="10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dirty="0">
                          <a:solidFill>
                            <a:srgbClr val="313131"/>
                          </a:solidFill>
                          <a:effectLst/>
                          <a:latin typeface="Roboto Condensed"/>
                          <a:ea typeface="Times New Roman" panose="02020603050405020304" pitchFamily="18" charset="0"/>
                          <a:cs typeface="Times New Roman" panose="02020603050405020304" pitchFamily="18" charset="0"/>
                        </a:rPr>
                        <a:t>69 039 057 177</a:t>
                      </a:r>
                      <a:r>
                        <a:rPr lang="ru-RU" sz="10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a:lnSpc>
                          <a:spcPct val="107000"/>
                        </a:lnSpc>
                        <a:spcAft>
                          <a:spcPts val="0"/>
                        </a:spcAft>
                      </a:pPr>
                      <a:r>
                        <a:rPr lang="ru-RU" sz="1000" b="1" dirty="0">
                          <a:solidFill>
                            <a:srgbClr val="313131"/>
                          </a:solidFill>
                          <a:effectLst/>
                          <a:latin typeface="Roboto Condensed"/>
                          <a:ea typeface="Times New Roman" panose="02020603050405020304" pitchFamily="18" charset="0"/>
                          <a:cs typeface="Times New Roman" panose="02020603050405020304" pitchFamily="18" charset="0"/>
                        </a:rPr>
                        <a:t>100</a:t>
                      </a:r>
                      <a:r>
                        <a:rPr lang="ru-RU" sz="1000" dirty="0">
                          <a:solidFill>
                            <a:srgbClr val="313131"/>
                          </a:solidFill>
                          <a:effectLst/>
                          <a:latin typeface="Roboto Condensed"/>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7"/>
                  </a:ext>
                </a:extLst>
              </a:tr>
              <a:tr h="2381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extLst>
                  <a:ext uri="{0D108BD9-81ED-4DB2-BD59-A6C34878D82A}">
                    <a16:rowId xmlns="" xmlns:a16="http://schemas.microsoft.com/office/drawing/2014/main" val="10008"/>
                  </a:ext>
                </a:extLst>
              </a:tr>
            </a:tbl>
          </a:graphicData>
        </a:graphic>
      </p:graphicFrame>
      <p:sp>
        <p:nvSpPr>
          <p:cNvPr id="13"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5</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41004959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7</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4572000" y="381000"/>
            <a:ext cx="4325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600" b="1" dirty="0">
                <a:solidFill>
                  <a:srgbClr val="002060"/>
                </a:solidFill>
              </a:rPr>
              <a:t>СТРУКТУРА АКЦИОНЕРНОГО КАПИТАЛА</a:t>
            </a:r>
          </a:p>
        </p:txBody>
      </p:sp>
      <p:sp>
        <p:nvSpPr>
          <p:cNvPr id="9"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6</a:t>
            </a:r>
          </a:p>
        </p:txBody>
      </p:sp>
      <p:graphicFrame>
        <p:nvGraphicFramePr>
          <p:cNvPr id="10" name="Диаграмма 9"/>
          <p:cNvGraphicFramePr/>
          <p:nvPr/>
        </p:nvGraphicFramePr>
        <p:xfrm>
          <a:off x="1752600" y="1519237"/>
          <a:ext cx="5638800" cy="38195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426699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8</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6443663" y="469900"/>
            <a:ext cx="2274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ru-RU" altLang="ru-RU" sz="1600" b="1" dirty="0">
                <a:solidFill>
                  <a:srgbClr val="002060"/>
                </a:solidFill>
              </a:rPr>
              <a:t>ФОНДОВЫЙ РЫНОК</a:t>
            </a:r>
          </a:p>
        </p:txBody>
      </p:sp>
      <p:sp>
        <p:nvSpPr>
          <p:cNvPr id="9" name="Rectangle 7"/>
          <p:cNvSpPr>
            <a:spLocks noChangeArrowheads="1"/>
          </p:cNvSpPr>
          <p:nvPr/>
        </p:nvSpPr>
        <p:spPr bwMode="auto">
          <a:xfrm>
            <a:off x="290932" y="3391326"/>
            <a:ext cx="8442325" cy="2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80000"/>
              </a:lnSpc>
              <a:buFontTx/>
              <a:buNone/>
            </a:pPr>
            <a:r>
              <a:rPr lang="ru-RU" altLang="ru-RU" sz="1200" dirty="0">
                <a:solidFill>
                  <a:srgbClr val="6666FF"/>
                </a:solidFill>
                <a:latin typeface="Times New Roman" panose="02020603050405020304" pitchFamily="18" charset="0"/>
              </a:rPr>
              <a:t>Динамика цены 1 акции ПАО «МРСК Юга» за </a:t>
            </a:r>
            <a:r>
              <a:rPr lang="ru-RU" altLang="ru-RU" sz="1200" dirty="0" smtClean="0">
                <a:solidFill>
                  <a:srgbClr val="6666FF"/>
                </a:solidFill>
                <a:latin typeface="Times New Roman" panose="02020603050405020304" pitchFamily="18" charset="0"/>
              </a:rPr>
              <a:t>1 полугодие 2017 </a:t>
            </a:r>
            <a:r>
              <a:rPr lang="ru-RU" altLang="ru-RU" sz="1200" dirty="0">
                <a:solidFill>
                  <a:srgbClr val="6666FF"/>
                </a:solidFill>
                <a:latin typeface="Times New Roman" panose="02020603050405020304" pitchFamily="18" charset="0"/>
              </a:rPr>
              <a:t>г. (по данным ЗАО «ФБ ММВБ»)</a:t>
            </a:r>
          </a:p>
        </p:txBody>
      </p:sp>
      <p:sp>
        <p:nvSpPr>
          <p:cNvPr id="11" name="Rectangle 8"/>
          <p:cNvSpPr>
            <a:spLocks noChangeArrowheads="1"/>
          </p:cNvSpPr>
          <p:nvPr/>
        </p:nvSpPr>
        <p:spPr bwMode="auto">
          <a:xfrm>
            <a:off x="5807973" y="3631751"/>
            <a:ext cx="17018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ctr" hangingPunct="1">
              <a:lnSpc>
                <a:spcPct val="80000"/>
              </a:lnSpc>
              <a:buFontTx/>
              <a:buNone/>
            </a:pPr>
            <a:r>
              <a:rPr lang="ru-RU" altLang="ru-RU" sz="1000" dirty="0">
                <a:solidFill>
                  <a:srgbClr val="002060"/>
                </a:solidFill>
                <a:latin typeface="Times New Roman" panose="02020603050405020304" pitchFamily="18" charset="0"/>
              </a:rPr>
              <a:t>Акции обыкн. (ММВБ) </a:t>
            </a:r>
          </a:p>
        </p:txBody>
      </p:sp>
      <p:pic>
        <p:nvPicPr>
          <p:cNvPr id="12" name="Picture 13" descr="ind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625" y="3699554"/>
            <a:ext cx="78348" cy="7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mp;conf=me_ru&amp;seria=mic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6113" y="3871148"/>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amp;conf=me_ru&amp;seria=micexpw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113" y="4095689"/>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5814005" y="3820247"/>
            <a:ext cx="10668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fontAlgn="ctr" hangingPunct="1">
              <a:lnSpc>
                <a:spcPct val="80000"/>
              </a:lnSpc>
              <a:buFontTx/>
              <a:buNone/>
            </a:pPr>
            <a:r>
              <a:rPr lang="ru-RU" altLang="ru-RU" sz="1000" dirty="0">
                <a:solidFill>
                  <a:srgbClr val="002060"/>
                </a:solidFill>
                <a:latin typeface="Times New Roman" panose="02020603050405020304" pitchFamily="18" charset="0"/>
                <a:cs typeface="Times New Roman" panose="02020603050405020304" pitchFamily="18" charset="0"/>
              </a:rPr>
              <a:t>Индекс ММВБ </a:t>
            </a:r>
          </a:p>
        </p:txBody>
      </p:sp>
      <p:sp>
        <p:nvSpPr>
          <p:cNvPr id="17" name="Rectangle 10"/>
          <p:cNvSpPr>
            <a:spLocks noChangeArrowheads="1"/>
          </p:cNvSpPr>
          <p:nvPr/>
        </p:nvSpPr>
        <p:spPr bwMode="auto">
          <a:xfrm>
            <a:off x="5814005" y="4056628"/>
            <a:ext cx="258286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buFontTx/>
              <a:buNone/>
            </a:pPr>
            <a:r>
              <a:rPr lang="ru-RU" altLang="ru-RU" sz="1000" dirty="0">
                <a:solidFill>
                  <a:srgbClr val="002060"/>
                </a:solidFill>
                <a:latin typeface="Times New Roman" panose="02020603050405020304" pitchFamily="18" charset="0"/>
              </a:rPr>
              <a:t>Индекс ММВБ Энергетика </a:t>
            </a:r>
          </a:p>
        </p:txBody>
      </p:sp>
      <p:sp>
        <p:nvSpPr>
          <p:cNvPr id="19" name="Rectangle 6"/>
          <p:cNvSpPr>
            <a:spLocks noChangeArrowheads="1"/>
          </p:cNvSpPr>
          <p:nvPr/>
        </p:nvSpPr>
        <p:spPr bwMode="auto">
          <a:xfrm>
            <a:off x="217487" y="793848"/>
            <a:ext cx="87090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ru-RU" altLang="ru-RU" sz="1200" dirty="0" smtClean="0"/>
              <a:t>    Акции </a:t>
            </a:r>
            <a:r>
              <a:rPr lang="ru-RU" altLang="ru-RU" sz="1200" dirty="0"/>
              <a:t>ПАО «МРСК Юга» допущены к обращению на фондовых биржах  ОАО «РТС» и ПАО Московская биржа (дата начала обращения 03.07.2008). </a:t>
            </a:r>
          </a:p>
          <a:p>
            <a:pPr algn="just" eaLnBrk="1" hangingPunct="1">
              <a:spcBef>
                <a:spcPct val="0"/>
              </a:spcBef>
              <a:buFontTx/>
              <a:buNone/>
            </a:pPr>
            <a:r>
              <a:rPr lang="ru-RU" altLang="ru-RU" sz="1200" dirty="0" smtClean="0"/>
              <a:t>    До </a:t>
            </a:r>
            <a:r>
              <a:rPr lang="ru-RU" altLang="ru-RU" sz="1200" dirty="0"/>
              <a:t>19.12.2011 (дата реорганизации ОАО «РТС») акции ПАО «МРСК Юга» обращались на ОАО «РТС» без прохождения процедуры листинга в двух режимах - «Т+0» (</a:t>
            </a:r>
            <a:r>
              <a:rPr lang="ru-RU" altLang="ru-RU" sz="1200" dirty="0" err="1"/>
              <a:t>тикер</a:t>
            </a:r>
            <a:r>
              <a:rPr lang="ru-RU" altLang="ru-RU" sz="1200" dirty="0"/>
              <a:t> - MRKYG) и «RTS </a:t>
            </a:r>
            <a:r>
              <a:rPr lang="ru-RU" altLang="ru-RU" sz="1200" dirty="0" err="1"/>
              <a:t>Classica</a:t>
            </a:r>
            <a:r>
              <a:rPr lang="ru-RU" altLang="ru-RU" sz="1200" dirty="0"/>
              <a:t>» (</a:t>
            </a:r>
            <a:r>
              <a:rPr lang="ru-RU" altLang="ru-RU" sz="1200" dirty="0" err="1"/>
              <a:t>тикер</a:t>
            </a:r>
            <a:r>
              <a:rPr lang="ru-RU" altLang="ru-RU" sz="1200" dirty="0"/>
              <a:t> - MRKY). </a:t>
            </a:r>
            <a:endParaRPr lang="ru-RU" altLang="ru-RU" sz="1200" b="1" dirty="0"/>
          </a:p>
          <a:p>
            <a:pPr algn="just">
              <a:spcBef>
                <a:spcPct val="0"/>
              </a:spcBef>
              <a:buNone/>
            </a:pPr>
            <a:r>
              <a:rPr lang="ru-RU" altLang="ru-RU" sz="1200" dirty="0" smtClean="0"/>
              <a:t>    С 12.07.2010 </a:t>
            </a:r>
            <a:r>
              <a:rPr lang="ru-RU" altLang="ru-RU" sz="1200" dirty="0"/>
              <a:t>акции </a:t>
            </a:r>
            <a:r>
              <a:rPr lang="ru-RU" altLang="ru-RU" sz="1200" dirty="0" smtClean="0"/>
              <a:t>торгуются на </a:t>
            </a:r>
            <a:r>
              <a:rPr lang="ru-RU" altLang="ru-RU" sz="1200" dirty="0"/>
              <a:t>ПАО Московская </a:t>
            </a:r>
            <a:r>
              <a:rPr lang="ru-RU" altLang="ru-RU" sz="1200" dirty="0" smtClean="0"/>
              <a:t>биржа: с 12.07.2010 по 08.06.2013 - </a:t>
            </a:r>
            <a:r>
              <a:rPr lang="ru-RU" altLang="ru-RU" sz="1200" dirty="0"/>
              <a:t>в Котировальном списке «Б» (</a:t>
            </a:r>
            <a:r>
              <a:rPr lang="ru-RU" altLang="ru-RU" sz="1200" dirty="0" err="1"/>
              <a:t>тикер</a:t>
            </a:r>
            <a:r>
              <a:rPr lang="ru-RU" altLang="ru-RU" sz="1200" dirty="0"/>
              <a:t> до 20.11.2011 включительно – MRKA, с 21.11.2011 – MRKY</a:t>
            </a:r>
            <a:r>
              <a:rPr lang="ru-RU" altLang="ru-RU" sz="1200" dirty="0" smtClean="0"/>
              <a:t>); с 09.06.2013, в</a:t>
            </a:r>
            <a:r>
              <a:rPr lang="ru-RU" sz="1200" dirty="0" smtClean="0"/>
              <a:t> </a:t>
            </a:r>
            <a:r>
              <a:rPr lang="ru-RU" sz="1200" dirty="0"/>
              <a:t>соответствии с Правилами листинга Закрытого акционерного общества "Фондовая биржа ММВБ", утвержденными Советом директоров ЗАО "ФБ ММВБ" 31 декабря 2013 года, </a:t>
            </a:r>
            <a:r>
              <a:rPr lang="ru-RU" sz="1200" dirty="0" smtClean="0"/>
              <a:t>акции Общества включены во второй уровень Списка ценных бумаг, допущенных к торгам в ПАО Московская биржа.</a:t>
            </a:r>
            <a:endParaRPr lang="ru-RU" altLang="ru-RU" sz="1200" dirty="0"/>
          </a:p>
          <a:p>
            <a:pPr algn="just" eaLnBrk="1" hangingPunct="1">
              <a:spcBef>
                <a:spcPct val="0"/>
              </a:spcBef>
              <a:buFontTx/>
              <a:buNone/>
            </a:pPr>
            <a:r>
              <a:rPr lang="ru-RU" altLang="ru-RU" sz="1200" dirty="0" smtClean="0"/>
              <a:t>    Рыночная </a:t>
            </a:r>
            <a:r>
              <a:rPr lang="ru-RU" altLang="ru-RU" sz="1200" dirty="0"/>
              <a:t>капитализация Общества по состоянию на </a:t>
            </a:r>
            <a:r>
              <a:rPr lang="ru-RU" altLang="ru-RU" sz="1200" dirty="0" smtClean="0"/>
              <a:t>30.09.2017 </a:t>
            </a:r>
            <a:r>
              <a:rPr lang="ru-RU" altLang="ru-RU" sz="1200" dirty="0"/>
              <a:t>по данным ПАО Московская биржа составила:</a:t>
            </a:r>
          </a:p>
          <a:p>
            <a:pPr algn="just" eaLnBrk="1" hangingPunct="1">
              <a:spcBef>
                <a:spcPct val="0"/>
              </a:spcBef>
              <a:buFontTx/>
              <a:buNone/>
            </a:pPr>
            <a:r>
              <a:rPr lang="ru-RU" altLang="ru-RU" sz="1200" dirty="0" smtClean="0"/>
              <a:t>2 740 780 645,88 руб</a:t>
            </a:r>
            <a:r>
              <a:rPr lang="ru-RU" altLang="ru-RU" sz="1200" dirty="0"/>
              <a:t>. </a:t>
            </a:r>
          </a:p>
          <a:p>
            <a:pPr algn="just" eaLnBrk="1" hangingPunct="1">
              <a:spcBef>
                <a:spcPct val="0"/>
              </a:spcBef>
              <a:buFontTx/>
              <a:buNone/>
            </a:pPr>
            <a:r>
              <a:rPr lang="ru-RU" altLang="ru-RU" sz="1200" dirty="0" smtClean="0"/>
              <a:t>    Сделки</a:t>
            </a:r>
            <a:r>
              <a:rPr lang="ru-RU" altLang="ru-RU" sz="1200" dirty="0"/>
              <a:t>, совершенные с акциями ПАО «МРСК Юга» на фондовых биржах за </a:t>
            </a:r>
            <a:r>
              <a:rPr lang="ru-RU" altLang="ru-RU" sz="1200" dirty="0" smtClean="0"/>
              <a:t>9 месяцев </a:t>
            </a:r>
            <a:r>
              <a:rPr lang="ru-RU" altLang="ru-RU" sz="1200" dirty="0"/>
              <a:t>2017 г.: </a:t>
            </a:r>
          </a:p>
          <a:p>
            <a:pPr algn="just" eaLnBrk="1" hangingPunct="1">
              <a:spcBef>
                <a:spcPct val="0"/>
              </a:spcBef>
              <a:buFontTx/>
              <a:buNone/>
            </a:pPr>
            <a:r>
              <a:rPr lang="ru-RU" altLang="ru-RU" sz="1200" dirty="0" smtClean="0"/>
              <a:t>    ПАО </a:t>
            </a:r>
            <a:r>
              <a:rPr lang="ru-RU" altLang="ru-RU" sz="1200" dirty="0"/>
              <a:t>Московская биржа </a:t>
            </a:r>
            <a:r>
              <a:rPr lang="ru-RU" altLang="ru-RU" sz="1200" dirty="0" smtClean="0"/>
              <a:t>–24 552 сделок</a:t>
            </a:r>
            <a:r>
              <a:rPr lang="ru-RU" altLang="ru-RU" sz="1200" dirty="0"/>
              <a:t>, объем </a:t>
            </a:r>
            <a:r>
              <a:rPr lang="ru-RU" altLang="ru-RU" sz="1200" dirty="0" smtClean="0"/>
              <a:t>176,434 </a:t>
            </a:r>
            <a:r>
              <a:rPr lang="ru-RU" altLang="ru-RU" sz="1200" dirty="0"/>
              <a:t>млн</a:t>
            </a:r>
            <a:r>
              <a:rPr lang="ru-RU" altLang="ru-RU" sz="1200" dirty="0" smtClean="0"/>
              <a:t>. руб</a:t>
            </a:r>
            <a:r>
              <a:rPr lang="ru-RU" altLang="ru-RU" sz="1200" dirty="0"/>
              <a:t>. </a:t>
            </a:r>
          </a:p>
        </p:txBody>
      </p:sp>
      <p:sp>
        <p:nvSpPr>
          <p:cNvPr id="18"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a:solidFill>
                  <a:srgbClr val="002060"/>
                </a:solidFill>
                <a:latin typeface="Arial" panose="020B0604020202020204" pitchFamily="34" charset="0"/>
              </a:rPr>
              <a:t>7</a:t>
            </a:r>
          </a:p>
        </p:txBody>
      </p:sp>
      <p:pic>
        <p:nvPicPr>
          <p:cNvPr id="7170" name="Picture 2" descr="http://chart.rsf.ru/superchart/chart/?conf=me_ru&amp;w=690&amp;h=280&amp;referer=http://mrsk-yuga.ru/&amp;d1=2017-01-01&amp;d2=2017-09-30&amp;lastUpdated=2017-11-08%2010:52&amp;type=4&amp;series=MICEX.SOID,micex,micexpwr&amp;main=MICEX.SOID&amp;target=chartingTool&amp;id=chart.PriceIm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690042"/>
            <a:ext cx="4932040" cy="20014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hart.rsf.ru/superchart/chart/?conf=me_ru&amp;w=690&amp;h=170&amp;referer=http://mrsk-yuga.ru/&amp;d1=2017-01-01&amp;d2=2017-09-30&amp;lastUpdated=2017-11-08%2010:52&amp;type=2&amp;series=MICEX.SOID&amp;main=MICEX.SOID&amp;target=chartingTool&amp;id=chart.VolumeIm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4656720"/>
            <a:ext cx="4211960" cy="141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096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159025A8-FEA9-47CD-A080-A04B2CC2CF09}" type="slidenum">
              <a:rPr lang="en-US" smtClean="0">
                <a:solidFill>
                  <a:prstClr val="black">
                    <a:tint val="75000"/>
                  </a:prstClr>
                </a:solidFill>
              </a:rPr>
              <a:pPr>
                <a:defRPr/>
              </a:pPr>
              <a:t>9</a:t>
            </a:fld>
            <a:endParaRPr lang="en-US" dirty="0">
              <a:solidFill>
                <a:prstClr val="black">
                  <a:tint val="75000"/>
                </a:prst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20"/>
            <a:ext cx="9144000" cy="5486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381328"/>
            <a:ext cx="1695450"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586" y="6381328"/>
            <a:ext cx="1554823" cy="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5"/>
          <p:cNvSpPr txBox="1">
            <a:spLocks noChangeArrowheads="1"/>
          </p:cNvSpPr>
          <p:nvPr/>
        </p:nvSpPr>
        <p:spPr bwMode="auto">
          <a:xfrm>
            <a:off x="3975100" y="485775"/>
            <a:ext cx="50434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defTabSz="9556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95567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955675">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955675">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9556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50000"/>
              </a:spcBef>
              <a:buFontTx/>
              <a:buNone/>
            </a:pPr>
            <a:r>
              <a:rPr lang="ru-RU" altLang="ru-RU" sz="16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РЕШЕНИЯ, ПРИНЯТЫЕ СОВЕТОМ ДИРЕКТОРОВ</a:t>
            </a:r>
            <a:endParaRPr lang="ru-RU" altLang="ru-RU" sz="13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Прямоугольник 2"/>
          <p:cNvSpPr>
            <a:spLocks noChangeArrowheads="1"/>
          </p:cNvSpPr>
          <p:nvPr/>
        </p:nvSpPr>
        <p:spPr bwMode="auto">
          <a:xfrm>
            <a:off x="268230" y="680002"/>
            <a:ext cx="8856662" cy="596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endParaRPr lang="ru-RU" altLang="ru-RU" sz="1200" b="1" dirty="0" smtClean="0">
              <a:solidFill>
                <a:srgbClr val="002060"/>
              </a:solidFill>
            </a:endParaRPr>
          </a:p>
          <a:p>
            <a:pPr algn="just" eaLnBrk="1" hangingPunct="1">
              <a:spcBef>
                <a:spcPct val="0"/>
              </a:spcBef>
              <a:buFontTx/>
              <a:buNone/>
              <a:defRPr/>
            </a:pPr>
            <a:r>
              <a:rPr lang="ru-RU" altLang="ru-RU" sz="1200" b="1" dirty="0" smtClean="0">
                <a:solidFill>
                  <a:srgbClr val="002060"/>
                </a:solidFill>
              </a:rPr>
              <a:t>В </a:t>
            </a:r>
            <a:r>
              <a:rPr lang="ru-RU" altLang="ru-RU" sz="1200" b="1" dirty="0" smtClean="0">
                <a:solidFill>
                  <a:srgbClr val="002060"/>
                </a:solidFill>
              </a:rPr>
              <a:t>3 квартале 2017 </a:t>
            </a:r>
            <a:r>
              <a:rPr lang="ru-RU" altLang="ru-RU" sz="1200" b="1" dirty="0" smtClean="0">
                <a:solidFill>
                  <a:srgbClr val="002060"/>
                </a:solidFill>
              </a:rPr>
              <a:t>года проведено </a:t>
            </a:r>
            <a:r>
              <a:rPr lang="ru-RU" altLang="ru-RU" sz="1200" b="1" dirty="0" smtClean="0">
                <a:solidFill>
                  <a:srgbClr val="002060"/>
                </a:solidFill>
              </a:rPr>
              <a:t>8 заседаний </a:t>
            </a:r>
            <a:r>
              <a:rPr lang="ru-RU" altLang="ru-RU" sz="1200" b="1" dirty="0" smtClean="0">
                <a:solidFill>
                  <a:srgbClr val="002060"/>
                </a:solidFill>
              </a:rPr>
              <a:t>Совета директоров ПАО «МРСК Юга» (в заочной форме) на которых рассмотрено </a:t>
            </a:r>
            <a:r>
              <a:rPr lang="ru-RU" altLang="ru-RU" sz="1200" b="1" dirty="0" smtClean="0">
                <a:solidFill>
                  <a:srgbClr val="002060"/>
                </a:solidFill>
              </a:rPr>
              <a:t>45 вопросов, также проведено 1 заседание в очной форме, на котором рассмотрено 3 вопроса. </a:t>
            </a:r>
            <a:r>
              <a:rPr lang="ru-RU" altLang="ru-RU" sz="1200" b="1" dirty="0" smtClean="0">
                <a:solidFill>
                  <a:srgbClr val="002060"/>
                </a:solidFill>
              </a:rPr>
              <a:t>Наиболее важные вопросы были рассмотрены Советом директоров на следующих заседаниях:</a:t>
            </a:r>
          </a:p>
          <a:p>
            <a:pPr algn="just" eaLnBrk="1" hangingPunct="1">
              <a:spcBef>
                <a:spcPct val="0"/>
              </a:spcBef>
              <a:buFontTx/>
              <a:buNone/>
              <a:defRPr/>
            </a:pPr>
            <a:endParaRPr lang="ru-RU" altLang="ru-RU" sz="1200" b="1" dirty="0" smtClean="0">
              <a:solidFill>
                <a:srgbClr val="002060"/>
              </a:solidFill>
            </a:endParaRPr>
          </a:p>
          <a:p>
            <a:pPr algn="just" eaLnBrk="1" hangingPunct="1">
              <a:spcBef>
                <a:spcPct val="0"/>
              </a:spcBef>
              <a:buFontTx/>
              <a:buNone/>
              <a:defRPr/>
            </a:pPr>
            <a:r>
              <a:rPr lang="ru-RU" altLang="ru-RU" sz="1200" b="1" dirty="0" smtClean="0">
                <a:solidFill>
                  <a:srgbClr val="002060"/>
                </a:solidFill>
              </a:rPr>
              <a:t>Совет директоров ПАО «МРСК Юга» </a:t>
            </a:r>
            <a:r>
              <a:rPr lang="ru-RU" altLang="ru-RU" sz="1200" b="1" dirty="0" smtClean="0">
                <a:solidFill>
                  <a:srgbClr val="002060"/>
                </a:solidFill>
              </a:rPr>
              <a:t>07.07.2017 </a:t>
            </a:r>
            <a:r>
              <a:rPr lang="ru-RU" altLang="ru-RU" sz="1200" b="1" dirty="0" smtClean="0">
                <a:solidFill>
                  <a:srgbClr val="002060"/>
                </a:solidFill>
              </a:rPr>
              <a:t>(Протокол № </a:t>
            </a:r>
            <a:r>
              <a:rPr lang="ru-RU" altLang="ru-RU" sz="1200" b="1" dirty="0" smtClean="0">
                <a:solidFill>
                  <a:srgbClr val="002060"/>
                </a:solidFill>
              </a:rPr>
              <a:t>239/2017 </a:t>
            </a:r>
            <a:r>
              <a:rPr lang="ru-RU" altLang="ru-RU" sz="1200" b="1" dirty="0" smtClean="0">
                <a:solidFill>
                  <a:srgbClr val="002060"/>
                </a:solidFill>
              </a:rPr>
              <a:t>от </a:t>
            </a:r>
            <a:r>
              <a:rPr lang="ru-RU" altLang="ru-RU" sz="1200" b="1" dirty="0" smtClean="0">
                <a:solidFill>
                  <a:srgbClr val="002060"/>
                </a:solidFill>
              </a:rPr>
              <a:t>10.07.2017</a:t>
            </a:r>
            <a:r>
              <a:rPr lang="ru-RU" altLang="ru-RU" sz="1200" b="1" dirty="0" smtClean="0">
                <a:solidFill>
                  <a:srgbClr val="002060"/>
                </a:solidFill>
              </a:rPr>
              <a:t>)</a:t>
            </a:r>
          </a:p>
          <a:p>
            <a:pPr algn="just">
              <a:buFontTx/>
              <a:buNone/>
              <a:defRPr/>
            </a:pPr>
            <a:r>
              <a:rPr lang="ru-RU" altLang="ru-RU" sz="1200" dirty="0" smtClean="0"/>
              <a:t>Советом директоров </a:t>
            </a:r>
            <a:r>
              <a:rPr lang="ru-RU" altLang="ru-RU" sz="1200" dirty="0" smtClean="0"/>
              <a:t>утвержден о</a:t>
            </a:r>
            <a:r>
              <a:rPr lang="ru-RU" sz="1200" dirty="0" smtClean="0"/>
              <a:t>тчёт </a:t>
            </a:r>
            <a:r>
              <a:rPr lang="ru-RU" sz="1200" dirty="0"/>
              <a:t>об исполнении сводного на принципах РСБУ и консолидированного на принципах МСФО бизнес-плана по Группе МРСК Юга за 1 квартал 2017 года</a:t>
            </a:r>
            <a:r>
              <a:rPr lang="ru-RU" sz="1200" dirty="0" smtClean="0"/>
              <a:t>.</a:t>
            </a:r>
            <a:r>
              <a:rPr lang="ru-RU" altLang="ru-RU" sz="1200" dirty="0" smtClean="0"/>
              <a:t/>
            </a:r>
            <a:br>
              <a:rPr lang="ru-RU" altLang="ru-RU" sz="1200" dirty="0" smtClean="0"/>
            </a:br>
            <a:r>
              <a:rPr lang="ru-RU" altLang="ru-RU" sz="1200" dirty="0" smtClean="0"/>
              <a:t/>
            </a:r>
            <a:br>
              <a:rPr lang="ru-RU" altLang="ru-RU" sz="1200" dirty="0" smtClean="0"/>
            </a:br>
            <a:r>
              <a:rPr lang="ru-RU" altLang="ru-RU" sz="1200" b="1" dirty="0" smtClean="0">
                <a:solidFill>
                  <a:srgbClr val="002060"/>
                </a:solidFill>
              </a:rPr>
              <a:t>Совет директоров ПАО «МРСК Юга» </a:t>
            </a:r>
            <a:r>
              <a:rPr lang="ru-RU" altLang="ru-RU" sz="1200" b="1" dirty="0" smtClean="0">
                <a:solidFill>
                  <a:srgbClr val="002060"/>
                </a:solidFill>
              </a:rPr>
              <a:t>19.07.2017 </a:t>
            </a:r>
            <a:r>
              <a:rPr lang="ru-RU" altLang="ru-RU" sz="1200" b="1" dirty="0" smtClean="0">
                <a:solidFill>
                  <a:srgbClr val="002060"/>
                </a:solidFill>
              </a:rPr>
              <a:t>(Протокол № </a:t>
            </a:r>
            <a:r>
              <a:rPr lang="ru-RU" altLang="ru-RU" sz="1200" b="1" dirty="0" smtClean="0">
                <a:solidFill>
                  <a:srgbClr val="002060"/>
                </a:solidFill>
              </a:rPr>
              <a:t>240/2017 </a:t>
            </a:r>
            <a:r>
              <a:rPr lang="ru-RU" altLang="ru-RU" sz="1200" b="1" dirty="0" smtClean="0">
                <a:solidFill>
                  <a:srgbClr val="002060"/>
                </a:solidFill>
              </a:rPr>
              <a:t>от </a:t>
            </a:r>
            <a:r>
              <a:rPr lang="ru-RU" altLang="ru-RU" sz="1200" b="1" dirty="0" smtClean="0">
                <a:solidFill>
                  <a:srgbClr val="002060"/>
                </a:solidFill>
              </a:rPr>
              <a:t>24.07.2017</a:t>
            </a:r>
            <a:r>
              <a:rPr lang="ru-RU" altLang="ru-RU" sz="1200" b="1" dirty="0" smtClean="0">
                <a:solidFill>
                  <a:srgbClr val="002060"/>
                </a:solidFill>
              </a:rPr>
              <a:t>)</a:t>
            </a:r>
          </a:p>
          <a:p>
            <a:pPr algn="just">
              <a:buFontTx/>
              <a:buNone/>
              <a:defRPr/>
            </a:pPr>
            <a:r>
              <a:rPr lang="ru-RU" sz="1200" dirty="0" smtClean="0"/>
              <a:t>Советом </a:t>
            </a:r>
            <a:r>
              <a:rPr lang="ru-RU" sz="1200" dirty="0" smtClean="0"/>
              <a:t>директоров рассмотрен отчет о</a:t>
            </a:r>
            <a:r>
              <a:rPr lang="ru-RU" sz="1200" b="1" dirty="0" smtClean="0"/>
              <a:t> </a:t>
            </a:r>
            <a:r>
              <a:rPr lang="ru-RU" sz="1200" dirty="0"/>
              <a:t>реализации Плана-графика мероприятий по внедрению системы управления производственными активами ПАО «МРСК Юга» в 2016 </a:t>
            </a:r>
            <a:r>
              <a:rPr lang="ru-RU" sz="1200" dirty="0" smtClean="0"/>
              <a:t>году, утвержден </a:t>
            </a:r>
            <a:r>
              <a:rPr lang="ru-RU" sz="1200" dirty="0"/>
              <a:t>актуализированный Реестр (план реализации) непрофильных активов ПАО «МРСК Юга» по состоянию на </a:t>
            </a:r>
            <a:r>
              <a:rPr lang="ru-RU" sz="1200" dirty="0" smtClean="0"/>
              <a:t>30.06.2017, утверждена Программа </a:t>
            </a:r>
            <a:r>
              <a:rPr lang="ru-RU" sz="1200" dirty="0"/>
              <a:t>повышения операционной эффективности и сокращения расходов ПАО «МРСК Юга» на 2017-2021 </a:t>
            </a:r>
            <a:r>
              <a:rPr lang="ru-RU" sz="1200" dirty="0" smtClean="0"/>
              <a:t>годы, утвержден </a:t>
            </a:r>
            <a:r>
              <a:rPr lang="ru-RU" sz="1200" dirty="0"/>
              <a:t>Кредитный план ПАО «МРСК Юга» на 3 квартал 2017 года в новой </a:t>
            </a:r>
            <a:r>
              <a:rPr lang="ru-RU" sz="1200" dirty="0" smtClean="0"/>
              <a:t>редакции, утверждены </a:t>
            </a:r>
            <a:r>
              <a:rPr lang="ru-RU" sz="1200" dirty="0"/>
              <a:t>Положение о Комитете по надежности Совета директоров </a:t>
            </a:r>
            <a:r>
              <a:rPr lang="ru-RU" sz="1200" dirty="0" smtClean="0"/>
              <a:t>и </a:t>
            </a:r>
            <a:r>
              <a:rPr lang="ru-RU" sz="1200" dirty="0"/>
              <a:t>Положение о Комитете по технологическому присоединению к электрическим сетям Совета </a:t>
            </a:r>
            <a:r>
              <a:rPr lang="ru-RU" sz="1200" dirty="0" smtClean="0"/>
              <a:t>директоров, количественные составы этих комитетов и избран персональный состав указанных комитетов. Также утвержден количественный состав </a:t>
            </a:r>
            <a:r>
              <a:rPr lang="ru-RU" sz="1200" dirty="0"/>
              <a:t>Комитета по стратегии, развитию, инвестициям и реформированию Совета </a:t>
            </a:r>
            <a:r>
              <a:rPr lang="ru-RU" sz="1200" dirty="0" smtClean="0"/>
              <a:t>директоров и избран его персональный состав.</a:t>
            </a:r>
          </a:p>
          <a:p>
            <a:pPr algn="just">
              <a:buFontTx/>
              <a:buNone/>
              <a:defRPr/>
            </a:pPr>
            <a:endParaRPr lang="ru-RU" altLang="ru-RU" sz="1200" b="1" dirty="0" smtClean="0">
              <a:solidFill>
                <a:srgbClr val="002060"/>
              </a:solidFill>
            </a:endParaRPr>
          </a:p>
          <a:p>
            <a:pPr>
              <a:buFontTx/>
              <a:buNone/>
              <a:defRPr/>
            </a:pPr>
            <a:r>
              <a:rPr lang="ru-RU" altLang="ru-RU" sz="1200" b="1" dirty="0" smtClean="0">
                <a:solidFill>
                  <a:srgbClr val="002060"/>
                </a:solidFill>
              </a:rPr>
              <a:t>Совет директоров ПАО «МРСК Юга» </a:t>
            </a:r>
            <a:r>
              <a:rPr lang="ru-RU" altLang="ru-RU" sz="1200" b="1" dirty="0" smtClean="0">
                <a:solidFill>
                  <a:srgbClr val="002060"/>
                </a:solidFill>
              </a:rPr>
              <a:t>04.08.2017 </a:t>
            </a:r>
            <a:r>
              <a:rPr lang="ru-RU" altLang="ru-RU" sz="1200" b="1" dirty="0" smtClean="0">
                <a:solidFill>
                  <a:srgbClr val="002060"/>
                </a:solidFill>
              </a:rPr>
              <a:t>(Протокол № </a:t>
            </a:r>
            <a:r>
              <a:rPr lang="ru-RU" altLang="ru-RU" sz="1200" b="1" dirty="0" smtClean="0">
                <a:solidFill>
                  <a:srgbClr val="002060"/>
                </a:solidFill>
              </a:rPr>
              <a:t>242/2017 </a:t>
            </a:r>
            <a:r>
              <a:rPr lang="ru-RU" altLang="ru-RU" sz="1200" b="1" dirty="0" smtClean="0">
                <a:solidFill>
                  <a:srgbClr val="002060"/>
                </a:solidFill>
              </a:rPr>
              <a:t>от </a:t>
            </a:r>
            <a:r>
              <a:rPr lang="ru-RU" altLang="ru-RU" sz="1200" b="1" dirty="0" smtClean="0">
                <a:solidFill>
                  <a:srgbClr val="002060"/>
                </a:solidFill>
              </a:rPr>
              <a:t>07.08.2017</a:t>
            </a:r>
            <a:r>
              <a:rPr lang="ru-RU" altLang="ru-RU" sz="1200" b="1" dirty="0" smtClean="0">
                <a:solidFill>
                  <a:srgbClr val="002060"/>
                </a:solidFill>
              </a:rPr>
              <a:t>)</a:t>
            </a:r>
          </a:p>
          <a:p>
            <a:pPr algn="just">
              <a:buFontTx/>
              <a:buNone/>
              <a:defRPr/>
            </a:pPr>
            <a:r>
              <a:rPr lang="ru-RU" altLang="ru-RU" sz="1200" dirty="0" smtClean="0"/>
              <a:t>Советом </a:t>
            </a:r>
            <a:r>
              <a:rPr lang="ru-RU" altLang="ru-RU" sz="1200" dirty="0" smtClean="0"/>
              <a:t>директоров утверждены и внесены изменения в Решение о дополнительном выпуске ценных бумаг Общества и Проспект ценных бумаг Общества.</a:t>
            </a:r>
            <a:endParaRPr lang="ru-RU" altLang="ru-RU" sz="1200" dirty="0" smtClean="0"/>
          </a:p>
          <a:p>
            <a:pPr marL="228600" indent="-228600">
              <a:buFontTx/>
              <a:buAutoNum type="arabicPeriod"/>
              <a:defRPr/>
            </a:pPr>
            <a:endParaRPr lang="ru-RU" altLang="ru-RU" sz="1200" dirty="0" smtClean="0"/>
          </a:p>
          <a:p>
            <a:pPr>
              <a:buFontTx/>
              <a:buNone/>
              <a:defRPr/>
            </a:pPr>
            <a:r>
              <a:rPr lang="ru-RU" altLang="ru-RU" sz="1200" b="1" dirty="0" smtClean="0">
                <a:solidFill>
                  <a:srgbClr val="002060"/>
                </a:solidFill>
              </a:rPr>
              <a:t>Совет директоров ПАО «МРСК Юга» </a:t>
            </a:r>
            <a:r>
              <a:rPr lang="ru-RU" altLang="ru-RU" sz="1200" b="1" dirty="0" smtClean="0">
                <a:solidFill>
                  <a:srgbClr val="002060"/>
                </a:solidFill>
              </a:rPr>
              <a:t>15.08.2017 </a:t>
            </a:r>
            <a:r>
              <a:rPr lang="ru-RU" altLang="ru-RU" sz="1200" b="1" dirty="0" smtClean="0">
                <a:solidFill>
                  <a:srgbClr val="002060"/>
                </a:solidFill>
              </a:rPr>
              <a:t>(Протокол № </a:t>
            </a:r>
            <a:r>
              <a:rPr lang="ru-RU" altLang="ru-RU" sz="1200" b="1" dirty="0" smtClean="0">
                <a:solidFill>
                  <a:srgbClr val="002060"/>
                </a:solidFill>
              </a:rPr>
              <a:t>243/2017 </a:t>
            </a:r>
            <a:r>
              <a:rPr lang="ru-RU" altLang="ru-RU" sz="1200" b="1" dirty="0" smtClean="0">
                <a:solidFill>
                  <a:srgbClr val="002060"/>
                </a:solidFill>
              </a:rPr>
              <a:t>от </a:t>
            </a:r>
            <a:r>
              <a:rPr lang="ru-RU" altLang="ru-RU" sz="1200" b="1" dirty="0" smtClean="0">
                <a:solidFill>
                  <a:srgbClr val="002060"/>
                </a:solidFill>
              </a:rPr>
              <a:t>18.08.2017</a:t>
            </a:r>
            <a:r>
              <a:rPr lang="ru-RU" altLang="ru-RU" sz="1200" b="1" dirty="0" smtClean="0">
                <a:solidFill>
                  <a:srgbClr val="002060"/>
                </a:solidFill>
              </a:rPr>
              <a:t>)</a:t>
            </a:r>
          </a:p>
          <a:p>
            <a:pPr algn="just">
              <a:buFontTx/>
              <a:buNone/>
              <a:defRPr/>
            </a:pPr>
            <a:r>
              <a:rPr lang="ru-RU" altLang="ru-RU" sz="1200" dirty="0" smtClean="0"/>
              <a:t>Советом </a:t>
            </a:r>
            <a:r>
              <a:rPr lang="ru-RU" altLang="ru-RU" sz="1200" dirty="0" smtClean="0"/>
              <a:t>директоров рассмотрен отчет </a:t>
            </a:r>
            <a:r>
              <a:rPr lang="ru-RU" sz="1200" dirty="0"/>
              <a:t>об исполнении Плана-графика строительства объектов Программы подготовки к проведению Чемпионата мира по футболу 2018 года</a:t>
            </a:r>
            <a:r>
              <a:rPr lang="ru-RU" sz="1200" dirty="0" smtClean="0"/>
              <a:t>, определен размер оплаты услуг аудитора Общества, рассмотрен </a:t>
            </a:r>
            <a:r>
              <a:rPr lang="ru-RU" sz="1200" dirty="0"/>
              <a:t>отчёт об исполнении Плана-графика мероприятий по достижению Обществом уровня </a:t>
            </a:r>
            <a:r>
              <a:rPr lang="ru-RU" sz="1200" dirty="0" err="1"/>
              <a:t>бездефицитности</a:t>
            </a:r>
            <a:r>
              <a:rPr lang="ru-RU" sz="1200" dirty="0"/>
              <a:t> заключаемых договоров технологического присоединения по каждому мероприятию за первое полугодие 2017 </a:t>
            </a:r>
            <a:r>
              <a:rPr lang="ru-RU" sz="1200" dirty="0" smtClean="0"/>
              <a:t>года.</a:t>
            </a:r>
            <a:endParaRPr lang="ru-RU" altLang="ru-RU" sz="1200" dirty="0" smtClean="0"/>
          </a:p>
          <a:p>
            <a:pPr>
              <a:buFontTx/>
              <a:buNone/>
              <a:defRPr/>
            </a:pPr>
            <a:endParaRPr lang="ru-RU" altLang="ru-RU" sz="1200" b="1" dirty="0" smtClean="0">
              <a:solidFill>
                <a:srgbClr val="002060"/>
              </a:solidFill>
            </a:endParaRPr>
          </a:p>
        </p:txBody>
      </p:sp>
      <p:sp>
        <p:nvSpPr>
          <p:cNvPr id="8" name="Номер слайда 1"/>
          <p:cNvSpPr txBox="1">
            <a:spLocks/>
          </p:cNvSpPr>
          <p:nvPr/>
        </p:nvSpPr>
        <p:spPr bwMode="auto">
          <a:xfrm>
            <a:off x="4631745" y="6433703"/>
            <a:ext cx="37230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ctr">
              <a:spcBef>
                <a:spcPct val="0"/>
              </a:spcBef>
              <a:buFontTx/>
              <a:buNone/>
            </a:pPr>
            <a:r>
              <a:rPr lang="ru-RU" altLang="ru-RU" sz="1400" dirty="0" smtClean="0">
                <a:solidFill>
                  <a:srgbClr val="002060"/>
                </a:solidFill>
                <a:latin typeface="Arial" panose="020B0604020202020204" pitchFamily="34" charset="0"/>
              </a:rPr>
              <a:t>8</a:t>
            </a:r>
            <a:endParaRPr lang="ru-RU" altLang="ru-RU" sz="14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38974917"/>
      </p:ext>
    </p:extLst>
  </p:cSld>
  <p:clrMapOvr>
    <a:masterClrMapping/>
  </p:clrMapOvr>
  <p:transition>
    <p:fade/>
  </p:transition>
</p:sld>
</file>

<file path=ppt/theme/theme1.xml><?xml version="1.0" encoding="utf-8"?>
<a:theme xmlns:a="http://schemas.openxmlformats.org/drawingml/2006/main" name="1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5860</Words>
  <Application>Microsoft Office PowerPoint</Application>
  <PresentationFormat>Экран (4:3)</PresentationFormat>
  <Paragraphs>1461</Paragraphs>
  <Slides>31</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31</vt:i4>
      </vt:variant>
    </vt:vector>
  </HeadingPairs>
  <TitlesOfParts>
    <vt:vector size="41" baseType="lpstr">
      <vt:lpstr>Arial Unicode MS</vt:lpstr>
      <vt:lpstr>Arial</vt:lpstr>
      <vt:lpstr>Calibri</vt:lpstr>
      <vt:lpstr>Courier New</vt:lpstr>
      <vt:lpstr>Roboto Condensed</vt:lpstr>
      <vt:lpstr>Tahoma</vt:lpstr>
      <vt:lpstr>Times New Roman</vt:lpstr>
      <vt:lpstr>11_Специальное оформление</vt:lpstr>
      <vt:lpstr>Лист</vt:lpstr>
      <vt:lpstr>Диаграмма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Киселев Александр Петрович</dc:creator>
  <cp:lastModifiedBy>Казак Наталья Васильевна</cp:lastModifiedBy>
  <cp:revision>31</cp:revision>
  <dcterms:created xsi:type="dcterms:W3CDTF">2016-08-24T12:57:42Z</dcterms:created>
  <dcterms:modified xsi:type="dcterms:W3CDTF">2017-11-08T08:57:16Z</dcterms:modified>
</cp:coreProperties>
</file>